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1.xml" ContentType="application/vnd.openxmlformats-officedocument.presentationml.slideLayout+xml"/>
  <Override PartName="/ppt/slideLayouts/slideLayout17.xml" ContentType="application/vnd.openxmlformats-officedocument.presentationml.slideLayout+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51.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7.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3.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48.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49.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slideLayout50.xml" ContentType="application/vnd.openxmlformats-officedocument.presentationml.slideLayout+xml"/>
  <Override PartName="/ppt/slideLayouts/slideLayout19.xml" ContentType="application/vnd.openxmlformats-officedocument.presentationml.slideLayout+xml"/>
  <Override PartName="/ppt/slideLayouts/slideLayout5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23.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Layouts/slideLayout54.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3.xml" ContentType="application/vnd.openxmlformats-officedocument.presentationml.slideLayout+xml"/>
  <Override PartName="/ppt/slideLayouts/slideLayout5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_rels/presentation.xml.rels" ContentType="application/vnd.openxmlformats-package.relationships+xml"/>
  <Override PartName="/ppt/media/image20.png" ContentType="image/png"/>
  <Override PartName="/ppt/media/image5.png" ContentType="image/png"/>
  <Override PartName="/ppt/media/image19.png" ContentType="image/png"/>
  <Override PartName="/ppt/media/image18.png" ContentType="image/png"/>
  <Override PartName="/ppt/media/image16.png" ContentType="image/png"/>
  <Override PartName="/ppt/media/image15.png" ContentType="image/png"/>
  <Override PartName="/ppt/media/image7.jpeg" ContentType="image/jpeg"/>
  <Override PartName="/ppt/media/image14.png" ContentType="image/png"/>
  <Override PartName="/ppt/media/image13.png" ContentType="image/png"/>
  <Override PartName="/ppt/media/image4.jpeg" ContentType="image/jpeg"/>
  <Override PartName="/ppt/media/image3.png" ContentType="image/png"/>
  <Override PartName="/ppt/media/image23.png" ContentType="image/png"/>
  <Override PartName="/ppt/media/image21.png" ContentType="image/png"/>
  <Override PartName="/ppt/media/image1.png" ContentType="image/png"/>
  <Override PartName="/ppt/media/image17.png" ContentType="image/png"/>
  <Override PartName="/ppt/media/image8.jpeg" ContentType="image/jpeg"/>
  <Override PartName="/ppt/media/image25.png" ContentType="image/png"/>
  <Override PartName="/ppt/media/image12.png" ContentType="image/png"/>
  <Override PartName="/ppt/media/image30.png" ContentType="image/png"/>
  <Override PartName="/ppt/media/image32.png" ContentType="image/png"/>
  <Override PartName="/ppt/media/image33.png" ContentType="image/png"/>
  <Override PartName="/ppt/media/image34.png" ContentType="image/png"/>
  <Override PartName="/ppt/media/image37.jpeg" ContentType="image/jpeg"/>
  <Override PartName="/ppt/media/image40.png" ContentType="image/png"/>
  <Override PartName="/ppt/media/image35.png" ContentType="image/png"/>
  <Override PartName="/ppt/media/image41.png" ContentType="image/png"/>
  <Override PartName="/ppt/media/image26.png" ContentType="image/png"/>
  <Override PartName="/ppt/media/image39.png" ContentType="image/png"/>
  <Override PartName="/ppt/media/image31.png" ContentType="image/png"/>
  <Override PartName="/ppt/media/image36.jpeg" ContentType="image/jpeg"/>
  <Override PartName="/ppt/media/image28.png" ContentType="image/png"/>
  <Override PartName="/ppt/media/image38.jpeg" ContentType="image/jpeg"/>
  <Override PartName="/ppt/media/image29.png" ContentType="image/png"/>
  <Override PartName="/ppt/media/image24.png" ContentType="image/png"/>
  <Override PartName="/ppt/media/image9.png" ContentType="image/png"/>
  <Override PartName="/ppt/media/image10.png" ContentType="image/png"/>
  <Override PartName="/ppt/media/image27.jpeg" ContentType="image/jpeg"/>
  <Override PartName="/ppt/media/image11.png" ContentType="image/png"/>
  <Override PartName="/ppt/media/image2.png" ContentType="image/png"/>
  <Override PartName="/ppt/media/image22.png" ContentType="image/png"/>
  <Override PartName="/ppt/media/image6.jpeg" ContentType="image/jpeg"/>
  <Override PartName="/ppt/notesSlides/_rels/notesSlide14.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32.xml.rels" ContentType="application/vnd.openxmlformats-package.relationships+xml"/>
  <Override PartName="/ppt/notesSlides/notesSlide32.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43.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38.xml.rels" ContentType="application/vnd.openxmlformats-package.relationships+xml"/>
  <Override PartName="/ppt/slides/_rels/slide22.xml.rels" ContentType="application/vnd.openxmlformats-package.relationships+xml"/>
  <Override PartName="/ppt/slides/_rels/slide30.xml.rels" ContentType="application/vnd.openxmlformats-package.relationships+xml"/>
  <Override PartName="/ppt/slides/_rels/slide37.xml.rels" ContentType="application/vnd.openxmlformats-package.relationships+xml"/>
  <Override PartName="/ppt/slides/_rels/slide26.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36.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207"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208"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209"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210"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211"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DDD64236-3CF6-4B58-A801-D52E5DF64FC6}"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685800" y="1143000"/>
            <a:ext cx="5486040" cy="3085920"/>
          </a:xfrm>
          <a:prstGeom prst="rect">
            <a:avLst/>
          </a:prstGeom>
        </p:spPr>
      </p:sp>
      <p:sp>
        <p:nvSpPr>
          <p:cNvPr id="320"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21" name="TextShape 3"/>
          <p:cNvSpPr txBox="1"/>
          <p:nvPr/>
        </p:nvSpPr>
        <p:spPr>
          <a:xfrm>
            <a:off x="3884760" y="8685360"/>
            <a:ext cx="2971440" cy="458280"/>
          </a:xfrm>
          <a:prstGeom prst="rect">
            <a:avLst/>
          </a:prstGeom>
          <a:noFill/>
          <a:ln>
            <a:noFill/>
          </a:ln>
        </p:spPr>
        <p:txBody>
          <a:bodyPr anchor="b">
            <a:noAutofit/>
          </a:bodyPr>
          <a:p>
            <a:pPr algn="r">
              <a:lnSpc>
                <a:spcPct val="100000"/>
              </a:lnSpc>
            </a:pPr>
            <a:fld id="{65AE19EB-3323-425B-9F47-F4607D95C005}" type="slidenum">
              <a:rPr b="0" lang="en-US" sz="1400" spc="-1" strike="noStrike">
                <a:latin typeface="Times New Roman"/>
              </a:rPr>
              <a:t>&lt;number&gt;</a:t>
            </a:fld>
            <a:endParaRPr b="0" lang="en-US" sz="14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PlaceHolder 1"/>
          <p:cNvSpPr>
            <a:spLocks noGrp="1"/>
          </p:cNvSpPr>
          <p:nvPr>
            <p:ph type="sldImg"/>
          </p:nvPr>
        </p:nvSpPr>
        <p:spPr>
          <a:xfrm>
            <a:off x="685800" y="1143000"/>
            <a:ext cx="5486040" cy="3085920"/>
          </a:xfrm>
          <a:prstGeom prst="rect">
            <a:avLst/>
          </a:prstGeom>
        </p:spPr>
      </p:sp>
      <p:sp>
        <p:nvSpPr>
          <p:cNvPr id="323"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24" name="TextShape 3"/>
          <p:cNvSpPr txBox="1"/>
          <p:nvPr/>
        </p:nvSpPr>
        <p:spPr>
          <a:xfrm>
            <a:off x="3884760" y="8685360"/>
            <a:ext cx="2971440" cy="458280"/>
          </a:xfrm>
          <a:prstGeom prst="rect">
            <a:avLst/>
          </a:prstGeom>
          <a:noFill/>
          <a:ln>
            <a:noFill/>
          </a:ln>
        </p:spPr>
        <p:txBody>
          <a:bodyPr anchor="b">
            <a:noAutofit/>
          </a:bodyPr>
          <a:p>
            <a:pPr algn="r">
              <a:lnSpc>
                <a:spcPct val="100000"/>
              </a:lnSpc>
            </a:pPr>
            <a:fld id="{D3C35937-1832-4DF5-8744-F73E6C7A4392}" type="slidenum">
              <a:rPr b="0" lang="en-US" sz="1400" spc="-1" strike="noStrike">
                <a:latin typeface="Times New Roman"/>
              </a:rPr>
              <a:t>&lt;number&gt;</a:t>
            </a:fld>
            <a:endParaRPr b="0" lang="en-US" sz="1400" spc="-1" strike="noStrike">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sldImg"/>
          </p:nvPr>
        </p:nvSpPr>
        <p:spPr>
          <a:xfrm>
            <a:off x="685800" y="1143000"/>
            <a:ext cx="5486040" cy="3085920"/>
          </a:xfrm>
          <a:prstGeom prst="rect">
            <a:avLst/>
          </a:prstGeom>
        </p:spPr>
      </p:sp>
      <p:sp>
        <p:nvSpPr>
          <p:cNvPr id="326"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27" name="TextShape 3"/>
          <p:cNvSpPr txBox="1"/>
          <p:nvPr/>
        </p:nvSpPr>
        <p:spPr>
          <a:xfrm>
            <a:off x="3884760" y="8685360"/>
            <a:ext cx="2971440" cy="458280"/>
          </a:xfrm>
          <a:prstGeom prst="rect">
            <a:avLst/>
          </a:prstGeom>
          <a:noFill/>
          <a:ln>
            <a:noFill/>
          </a:ln>
        </p:spPr>
        <p:txBody>
          <a:bodyPr anchor="b">
            <a:noAutofit/>
          </a:bodyPr>
          <a:p>
            <a:pPr algn="r">
              <a:lnSpc>
                <a:spcPct val="100000"/>
              </a:lnSpc>
            </a:pPr>
            <a:fld id="{E51234F9-32D3-4C9B-9BC2-59AC3C843EB2}" type="slidenum">
              <a:rPr b="0" lang="en-US" sz="1400" spc="-1" strike="noStrike">
                <a:latin typeface="Times New Roman"/>
              </a:rPr>
              <a:t>&lt;number&gt;</a:t>
            </a:fld>
            <a:endParaRPr b="0" lang="en-US" sz="14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sldImg"/>
          </p:nvPr>
        </p:nvSpPr>
        <p:spPr>
          <a:xfrm>
            <a:off x="685800" y="1143000"/>
            <a:ext cx="5486040" cy="3085920"/>
          </a:xfrm>
          <a:prstGeom prst="rect">
            <a:avLst/>
          </a:prstGeom>
        </p:spPr>
      </p:sp>
      <p:sp>
        <p:nvSpPr>
          <p:cNvPr id="329" name="PlaceHolder 2"/>
          <p:cNvSpPr>
            <a:spLocks noGrp="1"/>
          </p:cNvSpPr>
          <p:nvPr>
            <p:ph type="body"/>
          </p:nvPr>
        </p:nvSpPr>
        <p:spPr>
          <a:xfrm>
            <a:off x="685800" y="4400640"/>
            <a:ext cx="5486040" cy="3600360"/>
          </a:xfrm>
          <a:prstGeom prst="rect">
            <a:avLst/>
          </a:prstGeom>
        </p:spPr>
        <p:txBody>
          <a:bodyPr>
            <a:noAutofit/>
          </a:bodyPr>
          <a:p>
            <a:endParaRPr b="0" lang="en-US" sz="2000" spc="-1" strike="noStrike">
              <a:latin typeface="Arial"/>
            </a:endParaRPr>
          </a:p>
        </p:txBody>
      </p:sp>
      <p:sp>
        <p:nvSpPr>
          <p:cNvPr id="330" name="TextShape 3"/>
          <p:cNvSpPr txBox="1"/>
          <p:nvPr/>
        </p:nvSpPr>
        <p:spPr>
          <a:xfrm>
            <a:off x="3884760" y="8685360"/>
            <a:ext cx="2971440" cy="458280"/>
          </a:xfrm>
          <a:prstGeom prst="rect">
            <a:avLst/>
          </a:prstGeom>
          <a:noFill/>
          <a:ln>
            <a:noFill/>
          </a:ln>
        </p:spPr>
        <p:txBody>
          <a:bodyPr anchor="b">
            <a:noAutofit/>
          </a:bodyPr>
          <a:p>
            <a:pPr algn="r">
              <a:lnSpc>
                <a:spcPct val="100000"/>
              </a:lnSpc>
            </a:pPr>
            <a:fld id="{5703D39A-5A8F-4772-8EBA-15D76D8D045B}" type="slidenum">
              <a:rPr b="0" lang="en-US" sz="1400" spc="-1" strike="noStrike">
                <a:latin typeface="Times New Roman"/>
              </a:rPr>
              <a:t>&lt;number&gt;</a:t>
            </a:fld>
            <a:endParaRPr b="0" lang="en-US" sz="14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7" name="PlaceHolder 2"/>
          <p:cNvSpPr>
            <a:spLocks noGrp="1"/>
          </p:cNvSpPr>
          <p:nvPr>
            <p:ph type="body"/>
          </p:nvPr>
        </p:nvSpPr>
        <p:spPr>
          <a:xfrm>
            <a:off x="831960" y="458964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8" name="PlaceHolder 3"/>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0"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1"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2"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3" name="PlaceHolder 5"/>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35" name="PlaceHolder 2"/>
          <p:cNvSpPr>
            <a:spLocks noGrp="1"/>
          </p:cNvSpPr>
          <p:nvPr>
            <p:ph type="body"/>
          </p:nvPr>
        </p:nvSpPr>
        <p:spPr>
          <a:xfrm>
            <a:off x="83196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6" name="PlaceHolder 3"/>
          <p:cNvSpPr>
            <a:spLocks noGrp="1"/>
          </p:cNvSpPr>
          <p:nvPr>
            <p:ph type="body"/>
          </p:nvPr>
        </p:nvSpPr>
        <p:spPr>
          <a:xfrm>
            <a:off x="438732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7" name="PlaceHolder 4"/>
          <p:cNvSpPr>
            <a:spLocks noGrp="1"/>
          </p:cNvSpPr>
          <p:nvPr>
            <p:ph type="body"/>
          </p:nvPr>
        </p:nvSpPr>
        <p:spPr>
          <a:xfrm>
            <a:off x="794304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8" name="PlaceHolder 5"/>
          <p:cNvSpPr>
            <a:spLocks noGrp="1"/>
          </p:cNvSpPr>
          <p:nvPr>
            <p:ph type="body"/>
          </p:nvPr>
        </p:nvSpPr>
        <p:spPr>
          <a:xfrm>
            <a:off x="83196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39" name="PlaceHolder 6"/>
          <p:cNvSpPr>
            <a:spLocks noGrp="1"/>
          </p:cNvSpPr>
          <p:nvPr>
            <p:ph type="body"/>
          </p:nvPr>
        </p:nvSpPr>
        <p:spPr>
          <a:xfrm>
            <a:off x="438732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40" name="PlaceHolder 7"/>
          <p:cNvSpPr>
            <a:spLocks noGrp="1"/>
          </p:cNvSpPr>
          <p:nvPr>
            <p:ph type="body"/>
          </p:nvPr>
        </p:nvSpPr>
        <p:spPr>
          <a:xfrm>
            <a:off x="794304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type="subTitle"/>
          </p:nvPr>
        </p:nvSpPr>
        <p:spPr>
          <a:xfrm>
            <a:off x="831960" y="4589640"/>
            <a:ext cx="10515240" cy="1499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49" name="PlaceHolder 2"/>
          <p:cNvSpPr>
            <a:spLocks noGrp="1"/>
          </p:cNvSpPr>
          <p:nvPr>
            <p:ph type="body"/>
          </p:nvPr>
        </p:nvSpPr>
        <p:spPr>
          <a:xfrm>
            <a:off x="831960" y="4589640"/>
            <a:ext cx="1051524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1"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52"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1960" y="1709640"/>
            <a:ext cx="10515240" cy="13222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57"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58"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type="subTitle"/>
          </p:nvPr>
        </p:nvSpPr>
        <p:spPr>
          <a:xfrm>
            <a:off x="831960" y="4589640"/>
            <a:ext cx="10515240" cy="1499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61"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62" name="PlaceHolder 4"/>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65"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66" name="PlaceHolder 4"/>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68" name="PlaceHolder 2"/>
          <p:cNvSpPr>
            <a:spLocks noGrp="1"/>
          </p:cNvSpPr>
          <p:nvPr>
            <p:ph type="body"/>
          </p:nvPr>
        </p:nvSpPr>
        <p:spPr>
          <a:xfrm>
            <a:off x="831960" y="458964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69" name="PlaceHolder 3"/>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1"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2"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3"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4" name="PlaceHolder 5"/>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76" name="PlaceHolder 2"/>
          <p:cNvSpPr>
            <a:spLocks noGrp="1"/>
          </p:cNvSpPr>
          <p:nvPr>
            <p:ph type="body"/>
          </p:nvPr>
        </p:nvSpPr>
        <p:spPr>
          <a:xfrm>
            <a:off x="83196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7" name="PlaceHolder 3"/>
          <p:cNvSpPr>
            <a:spLocks noGrp="1"/>
          </p:cNvSpPr>
          <p:nvPr>
            <p:ph type="body"/>
          </p:nvPr>
        </p:nvSpPr>
        <p:spPr>
          <a:xfrm>
            <a:off x="438732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8" name="PlaceHolder 4"/>
          <p:cNvSpPr>
            <a:spLocks noGrp="1"/>
          </p:cNvSpPr>
          <p:nvPr>
            <p:ph type="body"/>
          </p:nvPr>
        </p:nvSpPr>
        <p:spPr>
          <a:xfrm>
            <a:off x="794304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79" name="PlaceHolder 5"/>
          <p:cNvSpPr>
            <a:spLocks noGrp="1"/>
          </p:cNvSpPr>
          <p:nvPr>
            <p:ph type="body"/>
          </p:nvPr>
        </p:nvSpPr>
        <p:spPr>
          <a:xfrm>
            <a:off x="83196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80" name="PlaceHolder 6"/>
          <p:cNvSpPr>
            <a:spLocks noGrp="1"/>
          </p:cNvSpPr>
          <p:nvPr>
            <p:ph type="body"/>
          </p:nvPr>
        </p:nvSpPr>
        <p:spPr>
          <a:xfrm>
            <a:off x="438732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81" name="PlaceHolder 7"/>
          <p:cNvSpPr>
            <a:spLocks noGrp="1"/>
          </p:cNvSpPr>
          <p:nvPr>
            <p:ph type="body"/>
          </p:nvPr>
        </p:nvSpPr>
        <p:spPr>
          <a:xfrm>
            <a:off x="794304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8" name="PlaceHolder 2"/>
          <p:cNvSpPr>
            <a:spLocks noGrp="1"/>
          </p:cNvSpPr>
          <p:nvPr>
            <p:ph type="subTitle"/>
          </p:nvPr>
        </p:nvSpPr>
        <p:spPr>
          <a:xfrm>
            <a:off x="831960" y="4589640"/>
            <a:ext cx="10515240" cy="1499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0" name="PlaceHolder 2"/>
          <p:cNvSpPr>
            <a:spLocks noGrp="1"/>
          </p:cNvSpPr>
          <p:nvPr>
            <p:ph type="body"/>
          </p:nvPr>
        </p:nvSpPr>
        <p:spPr>
          <a:xfrm>
            <a:off x="831960" y="4589640"/>
            <a:ext cx="1051524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2"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93"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type="body"/>
          </p:nvPr>
        </p:nvSpPr>
        <p:spPr>
          <a:xfrm>
            <a:off x="831960" y="4589640"/>
            <a:ext cx="1051524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1960" y="1709640"/>
            <a:ext cx="10515240" cy="13222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97"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98"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99"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1"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02"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03" name="PlaceHolder 4"/>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5"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06"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07" name="PlaceHolder 4"/>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9" name="PlaceHolder 2"/>
          <p:cNvSpPr>
            <a:spLocks noGrp="1"/>
          </p:cNvSpPr>
          <p:nvPr>
            <p:ph type="body"/>
          </p:nvPr>
        </p:nvSpPr>
        <p:spPr>
          <a:xfrm>
            <a:off x="831960" y="458964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0" name="PlaceHolder 3"/>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12"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3"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4"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5" name="PlaceHolder 5"/>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17" name="PlaceHolder 2"/>
          <p:cNvSpPr>
            <a:spLocks noGrp="1"/>
          </p:cNvSpPr>
          <p:nvPr>
            <p:ph type="body"/>
          </p:nvPr>
        </p:nvSpPr>
        <p:spPr>
          <a:xfrm>
            <a:off x="83196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8" name="PlaceHolder 3"/>
          <p:cNvSpPr>
            <a:spLocks noGrp="1"/>
          </p:cNvSpPr>
          <p:nvPr>
            <p:ph type="body"/>
          </p:nvPr>
        </p:nvSpPr>
        <p:spPr>
          <a:xfrm>
            <a:off x="438732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19" name="PlaceHolder 4"/>
          <p:cNvSpPr>
            <a:spLocks noGrp="1"/>
          </p:cNvSpPr>
          <p:nvPr>
            <p:ph type="body"/>
          </p:nvPr>
        </p:nvSpPr>
        <p:spPr>
          <a:xfrm>
            <a:off x="794304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20" name="PlaceHolder 5"/>
          <p:cNvSpPr>
            <a:spLocks noGrp="1"/>
          </p:cNvSpPr>
          <p:nvPr>
            <p:ph type="body"/>
          </p:nvPr>
        </p:nvSpPr>
        <p:spPr>
          <a:xfrm>
            <a:off x="83196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21" name="PlaceHolder 6"/>
          <p:cNvSpPr>
            <a:spLocks noGrp="1"/>
          </p:cNvSpPr>
          <p:nvPr>
            <p:ph type="body"/>
          </p:nvPr>
        </p:nvSpPr>
        <p:spPr>
          <a:xfrm>
            <a:off x="438732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22" name="PlaceHolder 7"/>
          <p:cNvSpPr>
            <a:spLocks noGrp="1"/>
          </p:cNvSpPr>
          <p:nvPr>
            <p:ph type="body"/>
          </p:nvPr>
        </p:nvSpPr>
        <p:spPr>
          <a:xfrm>
            <a:off x="794304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30" name="PlaceHolder 2"/>
          <p:cNvSpPr>
            <a:spLocks noGrp="1"/>
          </p:cNvSpPr>
          <p:nvPr>
            <p:ph type="subTitle"/>
          </p:nvPr>
        </p:nvSpPr>
        <p:spPr>
          <a:xfrm>
            <a:off x="831960" y="4589640"/>
            <a:ext cx="10515240" cy="1499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32" name="PlaceHolder 2"/>
          <p:cNvSpPr>
            <a:spLocks noGrp="1"/>
          </p:cNvSpPr>
          <p:nvPr>
            <p:ph type="body"/>
          </p:nvPr>
        </p:nvSpPr>
        <p:spPr>
          <a:xfrm>
            <a:off x="831960" y="4589640"/>
            <a:ext cx="1051524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0"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1"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34"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35"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1960" y="1709640"/>
            <a:ext cx="10515240" cy="13222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39"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40"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41"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43"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44"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45" name="PlaceHolder 4"/>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47"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48"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49" name="PlaceHolder 4"/>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51" name="PlaceHolder 2"/>
          <p:cNvSpPr>
            <a:spLocks noGrp="1"/>
          </p:cNvSpPr>
          <p:nvPr>
            <p:ph type="body"/>
          </p:nvPr>
        </p:nvSpPr>
        <p:spPr>
          <a:xfrm>
            <a:off x="831960" y="458964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52" name="PlaceHolder 3"/>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54"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55"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56"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57" name="PlaceHolder 5"/>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59" name="PlaceHolder 2"/>
          <p:cNvSpPr>
            <a:spLocks noGrp="1"/>
          </p:cNvSpPr>
          <p:nvPr>
            <p:ph type="body"/>
          </p:nvPr>
        </p:nvSpPr>
        <p:spPr>
          <a:xfrm>
            <a:off x="83196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0" name="PlaceHolder 3"/>
          <p:cNvSpPr>
            <a:spLocks noGrp="1"/>
          </p:cNvSpPr>
          <p:nvPr>
            <p:ph type="body"/>
          </p:nvPr>
        </p:nvSpPr>
        <p:spPr>
          <a:xfrm>
            <a:off x="438732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1" name="PlaceHolder 4"/>
          <p:cNvSpPr>
            <a:spLocks noGrp="1"/>
          </p:cNvSpPr>
          <p:nvPr>
            <p:ph type="body"/>
          </p:nvPr>
        </p:nvSpPr>
        <p:spPr>
          <a:xfrm>
            <a:off x="794304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2" name="PlaceHolder 5"/>
          <p:cNvSpPr>
            <a:spLocks noGrp="1"/>
          </p:cNvSpPr>
          <p:nvPr>
            <p:ph type="body"/>
          </p:nvPr>
        </p:nvSpPr>
        <p:spPr>
          <a:xfrm>
            <a:off x="83196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3" name="PlaceHolder 6"/>
          <p:cNvSpPr>
            <a:spLocks noGrp="1"/>
          </p:cNvSpPr>
          <p:nvPr>
            <p:ph type="body"/>
          </p:nvPr>
        </p:nvSpPr>
        <p:spPr>
          <a:xfrm>
            <a:off x="438732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4" name="PlaceHolder 7"/>
          <p:cNvSpPr>
            <a:spLocks noGrp="1"/>
          </p:cNvSpPr>
          <p:nvPr>
            <p:ph type="body"/>
          </p:nvPr>
        </p:nvSpPr>
        <p:spPr>
          <a:xfrm>
            <a:off x="794304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71" name="PlaceHolder 2"/>
          <p:cNvSpPr>
            <a:spLocks noGrp="1"/>
          </p:cNvSpPr>
          <p:nvPr>
            <p:ph type="subTitle"/>
          </p:nvPr>
        </p:nvSpPr>
        <p:spPr>
          <a:xfrm>
            <a:off x="831960" y="4589640"/>
            <a:ext cx="10515240" cy="14997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73" name="PlaceHolder 2"/>
          <p:cNvSpPr>
            <a:spLocks noGrp="1"/>
          </p:cNvSpPr>
          <p:nvPr>
            <p:ph type="body"/>
          </p:nvPr>
        </p:nvSpPr>
        <p:spPr>
          <a:xfrm>
            <a:off x="831960" y="4589640"/>
            <a:ext cx="1051524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75"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76"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831960" y="1709640"/>
            <a:ext cx="10515240" cy="13222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80"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81"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82"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84"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85"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86" name="PlaceHolder 4"/>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88"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89"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90" name="PlaceHolder 4"/>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92" name="PlaceHolder 2"/>
          <p:cNvSpPr>
            <a:spLocks noGrp="1"/>
          </p:cNvSpPr>
          <p:nvPr>
            <p:ph type="body"/>
          </p:nvPr>
        </p:nvSpPr>
        <p:spPr>
          <a:xfrm>
            <a:off x="831960" y="458964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93" name="PlaceHolder 3"/>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95"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96"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97"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98" name="PlaceHolder 5"/>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1960" y="1709640"/>
            <a:ext cx="10515240" cy="13222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00" name="PlaceHolder 2"/>
          <p:cNvSpPr>
            <a:spLocks noGrp="1"/>
          </p:cNvSpPr>
          <p:nvPr>
            <p:ph type="body"/>
          </p:nvPr>
        </p:nvSpPr>
        <p:spPr>
          <a:xfrm>
            <a:off x="83196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01" name="PlaceHolder 3"/>
          <p:cNvSpPr>
            <a:spLocks noGrp="1"/>
          </p:cNvSpPr>
          <p:nvPr>
            <p:ph type="body"/>
          </p:nvPr>
        </p:nvSpPr>
        <p:spPr>
          <a:xfrm>
            <a:off x="438732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02" name="PlaceHolder 4"/>
          <p:cNvSpPr>
            <a:spLocks noGrp="1"/>
          </p:cNvSpPr>
          <p:nvPr>
            <p:ph type="body"/>
          </p:nvPr>
        </p:nvSpPr>
        <p:spPr>
          <a:xfrm>
            <a:off x="7943040" y="458964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03" name="PlaceHolder 5"/>
          <p:cNvSpPr>
            <a:spLocks noGrp="1"/>
          </p:cNvSpPr>
          <p:nvPr>
            <p:ph type="body"/>
          </p:nvPr>
        </p:nvSpPr>
        <p:spPr>
          <a:xfrm>
            <a:off x="83196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04" name="PlaceHolder 6"/>
          <p:cNvSpPr>
            <a:spLocks noGrp="1"/>
          </p:cNvSpPr>
          <p:nvPr>
            <p:ph type="body"/>
          </p:nvPr>
        </p:nvSpPr>
        <p:spPr>
          <a:xfrm>
            <a:off x="438732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05" name="PlaceHolder 7"/>
          <p:cNvSpPr>
            <a:spLocks noGrp="1"/>
          </p:cNvSpPr>
          <p:nvPr>
            <p:ph type="body"/>
          </p:nvPr>
        </p:nvSpPr>
        <p:spPr>
          <a:xfrm>
            <a:off x="7943040" y="5373360"/>
            <a:ext cx="338580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5"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16" name="PlaceHolder 3"/>
          <p:cNvSpPr>
            <a:spLocks noGrp="1"/>
          </p:cNvSpPr>
          <p:nvPr>
            <p:ph type="body"/>
          </p:nvPr>
        </p:nvSpPr>
        <p:spPr>
          <a:xfrm>
            <a:off x="622008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17" name="PlaceHolder 4"/>
          <p:cNvSpPr>
            <a:spLocks noGrp="1"/>
          </p:cNvSpPr>
          <p:nvPr>
            <p:ph type="body"/>
          </p:nvPr>
        </p:nvSpPr>
        <p:spPr>
          <a:xfrm>
            <a:off x="83196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19" name="PlaceHolder 2"/>
          <p:cNvSpPr>
            <a:spLocks noGrp="1"/>
          </p:cNvSpPr>
          <p:nvPr>
            <p:ph type="body"/>
          </p:nvPr>
        </p:nvSpPr>
        <p:spPr>
          <a:xfrm>
            <a:off x="831960" y="4589640"/>
            <a:ext cx="5131080" cy="1499760"/>
          </a:xfrm>
          <a:prstGeom prst="rect">
            <a:avLst/>
          </a:prstGeom>
        </p:spPr>
        <p:txBody>
          <a:bodyPr lIns="0" rIns="0" tIns="0" bIns="0">
            <a:normAutofit/>
          </a:bodyPr>
          <a:p>
            <a:endParaRPr b="0" lang="en-US" sz="1400" spc="-1" strike="noStrike">
              <a:solidFill>
                <a:srgbClr val="000000"/>
              </a:solidFill>
              <a:latin typeface="Arial"/>
            </a:endParaRPr>
          </a:p>
        </p:txBody>
      </p:sp>
      <p:sp>
        <p:nvSpPr>
          <p:cNvPr id="20"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1" name="PlaceHolder 4"/>
          <p:cNvSpPr>
            <a:spLocks noGrp="1"/>
          </p:cNvSpPr>
          <p:nvPr>
            <p:ph type="body"/>
          </p:nvPr>
        </p:nvSpPr>
        <p:spPr>
          <a:xfrm>
            <a:off x="6220080" y="537336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1960" y="1709640"/>
            <a:ext cx="10515240" cy="2852280"/>
          </a:xfrm>
          <a:prstGeom prst="rect">
            <a:avLst/>
          </a:prstGeom>
        </p:spPr>
        <p:txBody>
          <a:bodyPr lIns="0" rIns="0" tIns="0" bIns="0" anchor="ctr">
            <a:noAutofit/>
          </a:bodyPr>
          <a:p>
            <a:endParaRPr b="0" lang="en-US" sz="1400" spc="-1" strike="noStrike">
              <a:solidFill>
                <a:srgbClr val="000000"/>
              </a:solidFill>
              <a:latin typeface="Arial"/>
            </a:endParaRPr>
          </a:p>
        </p:txBody>
      </p:sp>
      <p:sp>
        <p:nvSpPr>
          <p:cNvPr id="23" name="PlaceHolder 2"/>
          <p:cNvSpPr>
            <a:spLocks noGrp="1"/>
          </p:cNvSpPr>
          <p:nvPr>
            <p:ph type="body"/>
          </p:nvPr>
        </p:nvSpPr>
        <p:spPr>
          <a:xfrm>
            <a:off x="83196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4" name="PlaceHolder 3"/>
          <p:cNvSpPr>
            <a:spLocks noGrp="1"/>
          </p:cNvSpPr>
          <p:nvPr>
            <p:ph type="body"/>
          </p:nvPr>
        </p:nvSpPr>
        <p:spPr>
          <a:xfrm>
            <a:off x="6220080" y="4589640"/>
            <a:ext cx="5131080" cy="715320"/>
          </a:xfrm>
          <a:prstGeom prst="rect">
            <a:avLst/>
          </a:prstGeom>
        </p:spPr>
        <p:txBody>
          <a:bodyPr lIns="0" rIns="0" tIns="0" bIns="0">
            <a:normAutofit/>
          </a:bodyPr>
          <a:p>
            <a:endParaRPr b="0" lang="en-US" sz="1400" spc="-1" strike="noStrike">
              <a:solidFill>
                <a:srgbClr val="000000"/>
              </a:solidFill>
              <a:latin typeface="Arial"/>
            </a:endParaRPr>
          </a:p>
        </p:txBody>
      </p:sp>
      <p:sp>
        <p:nvSpPr>
          <p:cNvPr id="25" name="PlaceHolder 4"/>
          <p:cNvSpPr>
            <a:spLocks noGrp="1"/>
          </p:cNvSpPr>
          <p:nvPr>
            <p:ph type="body"/>
          </p:nvPr>
        </p:nvSpPr>
        <p:spPr>
          <a:xfrm>
            <a:off x="831960" y="5373360"/>
            <a:ext cx="10515240" cy="715320"/>
          </a:xfrm>
          <a:prstGeom prst="rect">
            <a:avLst/>
          </a:prstGeom>
        </p:spPr>
        <p:txBody>
          <a:bodyPr lIns="0" rIns="0" tIns="0" bIns="0">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noAutofit/>
          </a:bodyPr>
          <a:p>
            <a:endParaRPr b="0" lang="en-US" sz="2400" spc="-1" strike="noStrike">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E89F032-8330-415F-946E-DE5030EA0613}" type="slidenum">
              <a:rPr b="0" lang="en-US" sz="1200" spc="-1" strike="noStrike">
                <a:solidFill>
                  <a:srgbClr val="888888"/>
                </a:solidFill>
                <a:latin typeface="Calibri"/>
                <a:ea typeface="Calibri"/>
              </a:rPr>
              <a:t>&lt;number&gt;</a:t>
            </a:fld>
            <a:endParaRPr b="0" lang="en-US"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42" name="PlaceHolder 2"/>
          <p:cNvSpPr>
            <a:spLocks noGrp="1"/>
          </p:cNvSpPr>
          <p:nvPr>
            <p:ph type="body"/>
          </p:nvPr>
        </p:nvSpPr>
        <p:spPr>
          <a:xfrm>
            <a:off x="838080" y="1825560"/>
            <a:ext cx="10515240" cy="4350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endParaRPr b="0" lang="en-US" sz="24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2309550-1D82-4898-B441-4F0AEF7D9ED1}" type="slidenum">
              <a:rPr b="0" lang="en-US" sz="1200" spc="-1" strike="noStrike">
                <a:solidFill>
                  <a:srgbClr val="888888"/>
                </a:solidFill>
                <a:latin typeface="Calibri"/>
                <a:ea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83" name="PlaceHolder 2"/>
          <p:cNvSpPr>
            <a:spLocks noGrp="1"/>
          </p:cNvSpPr>
          <p:nvPr>
            <p:ph type="dt"/>
          </p:nvPr>
        </p:nvSpPr>
        <p:spPr>
          <a:xfrm>
            <a:off x="838080" y="6356520"/>
            <a:ext cx="2742840" cy="364680"/>
          </a:xfrm>
          <a:prstGeom prst="rect">
            <a:avLst/>
          </a:prstGeom>
        </p:spPr>
        <p:txBody>
          <a:bodyPr anchor="ctr">
            <a:noAutofit/>
          </a:bodyPr>
          <a:p>
            <a:endParaRPr b="0" lang="en-US" sz="2400" spc="-1" strike="noStrike">
              <a:latin typeface="Times New Roman"/>
            </a:endParaRPr>
          </a:p>
        </p:txBody>
      </p:sp>
      <p:sp>
        <p:nvSpPr>
          <p:cNvPr id="84" name="PlaceHolder 3"/>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85"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A38877A6-3DE7-4CC6-BB0F-2419FF917AEC}" type="slidenum">
              <a:rPr b="0" lang="en-US" sz="1200" spc="-1" strike="noStrike">
                <a:solidFill>
                  <a:srgbClr val="888888"/>
                </a:solidFill>
                <a:latin typeface="Calibri"/>
                <a:ea typeface="Calibri"/>
              </a:rPr>
              <a:t>&lt;number&gt;</a:t>
            </a:fld>
            <a:endParaRPr b="0" lang="en-US"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24" name="PlaceHolder 2"/>
          <p:cNvSpPr>
            <a:spLocks noGrp="1"/>
          </p:cNvSpPr>
          <p:nvPr>
            <p:ph type="body"/>
          </p:nvPr>
        </p:nvSpPr>
        <p:spPr>
          <a:xfrm>
            <a:off x="838080" y="1825560"/>
            <a:ext cx="5181120" cy="4350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125" name="PlaceHolder 3"/>
          <p:cNvSpPr>
            <a:spLocks noGrp="1"/>
          </p:cNvSpPr>
          <p:nvPr>
            <p:ph type="body"/>
          </p:nvPr>
        </p:nvSpPr>
        <p:spPr>
          <a:xfrm>
            <a:off x="6172200" y="1825560"/>
            <a:ext cx="5181120" cy="4350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126" name="PlaceHolder 4"/>
          <p:cNvSpPr>
            <a:spLocks noGrp="1"/>
          </p:cNvSpPr>
          <p:nvPr>
            <p:ph type="dt"/>
          </p:nvPr>
        </p:nvSpPr>
        <p:spPr>
          <a:xfrm>
            <a:off x="838080" y="6356520"/>
            <a:ext cx="2742840" cy="364680"/>
          </a:xfrm>
          <a:prstGeom prst="rect">
            <a:avLst/>
          </a:prstGeom>
        </p:spPr>
        <p:txBody>
          <a:bodyPr anchor="ctr">
            <a:noAutofit/>
          </a:bodyPr>
          <a:p>
            <a:endParaRPr b="0" lang="en-US" sz="2400" spc="-1" strike="noStrike">
              <a:latin typeface="Times New Roman"/>
            </a:endParaRPr>
          </a:p>
        </p:txBody>
      </p:sp>
      <p:sp>
        <p:nvSpPr>
          <p:cNvPr id="127" name="PlaceHolder 5"/>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28"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92A7A94-561A-44C4-9DE9-D8E75E1D2EAD}" type="slidenum">
              <a:rPr b="0" lang="en-US" sz="1200" spc="-1" strike="noStrike">
                <a:solidFill>
                  <a:srgbClr val="888888"/>
                </a:solidFill>
                <a:latin typeface="Calibri"/>
                <a:ea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31960" y="1709640"/>
            <a:ext cx="10515240" cy="2852280"/>
          </a:xfrm>
          <a:prstGeom prst="rect">
            <a:avLst/>
          </a:prstGeom>
        </p:spPr>
        <p:txBody>
          <a:bodyPr lIns="0" rIns="0" tIns="0" bIns="0" anchor="ctr">
            <a:noAutofit/>
          </a:bodyPr>
          <a:p>
            <a:r>
              <a:rPr b="0" lang="en-US" sz="1400" spc="-1" strike="noStrike">
                <a:solidFill>
                  <a:srgbClr val="000000"/>
                </a:solidFill>
                <a:latin typeface="Arial"/>
              </a:rPr>
              <a:t>Click to edit the title text format</a:t>
            </a:r>
            <a:endParaRPr b="0" lang="en-US" sz="1400" spc="-1" strike="noStrike">
              <a:solidFill>
                <a:srgbClr val="000000"/>
              </a:solidFill>
              <a:latin typeface="Arial"/>
            </a:endParaRPr>
          </a:p>
        </p:txBody>
      </p:sp>
      <p:sp>
        <p:nvSpPr>
          <p:cNvPr id="166" name="PlaceHolder 2"/>
          <p:cNvSpPr>
            <a:spLocks noGrp="1"/>
          </p:cNvSpPr>
          <p:nvPr>
            <p:ph type="body"/>
          </p:nvPr>
        </p:nvSpPr>
        <p:spPr>
          <a:xfrm>
            <a:off x="831960" y="4589640"/>
            <a:ext cx="10515240" cy="1499760"/>
          </a:xfrm>
          <a:prstGeom prst="rect">
            <a:avLst/>
          </a:prstGeom>
        </p:spPr>
        <p:txBody>
          <a:bodyPr lIns="0" rIns="0" tIns="0" bIns="0">
            <a:normAutofit fontScale="60000"/>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
        <p:nvSpPr>
          <p:cNvPr id="167" name="PlaceHolder 3"/>
          <p:cNvSpPr>
            <a:spLocks noGrp="1"/>
          </p:cNvSpPr>
          <p:nvPr>
            <p:ph type="dt"/>
          </p:nvPr>
        </p:nvSpPr>
        <p:spPr>
          <a:xfrm>
            <a:off x="838080" y="6356520"/>
            <a:ext cx="2742840" cy="364680"/>
          </a:xfrm>
          <a:prstGeom prst="rect">
            <a:avLst/>
          </a:prstGeom>
        </p:spPr>
        <p:txBody>
          <a:bodyPr anchor="ctr">
            <a:noAutofit/>
          </a:bodyPr>
          <a:p>
            <a:endParaRPr b="0" lang="en-US" sz="2400" spc="-1" strike="noStrike">
              <a:latin typeface="Times New Roman"/>
            </a:endParaRPr>
          </a:p>
        </p:txBody>
      </p:sp>
      <p:sp>
        <p:nvSpPr>
          <p:cNvPr id="168" name="PlaceHolder 4"/>
          <p:cNvSpPr>
            <a:spLocks noGrp="1"/>
          </p:cNvSpPr>
          <p:nvPr>
            <p:ph type="ftr"/>
          </p:nvPr>
        </p:nvSpPr>
        <p:spPr>
          <a:xfrm>
            <a:off x="4038480" y="6356520"/>
            <a:ext cx="4114440" cy="364680"/>
          </a:xfrm>
          <a:prstGeom prst="rect">
            <a:avLst/>
          </a:prstGeom>
        </p:spPr>
        <p:txBody>
          <a:bodyPr anchor="ctr">
            <a:noAutofit/>
          </a:bodyPr>
          <a:p>
            <a:endParaRPr b="0" lang="en-US" sz="2400" spc="-1" strike="noStrike">
              <a:latin typeface="Times New Roman"/>
            </a:endParaRPr>
          </a:p>
        </p:txBody>
      </p:sp>
      <p:sp>
        <p:nvSpPr>
          <p:cNvPr id="169"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F815AA8C-FF05-48FB-8680-A2BCB3ADFDD9}" type="slidenum">
              <a:rPr b="0" lang="en-US" sz="1200" spc="-1" strike="noStrike">
                <a:solidFill>
                  <a:srgbClr val="888888"/>
                </a:solidFill>
                <a:latin typeface="Calibri"/>
                <a:ea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40.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hyperlink" Target="https://special.croi.capitalreach.com/" TargetMode="External"/><Relationship Id="rId4"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9.xml"/>
</Relationships>
</file>

<file path=ppt/slides/_rels/slide4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Relationship Id="rId3"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hyperlink" Target="https://infoscope.mcw.edu/Coronavirus/COVID-19-FAQs.htm" TargetMode="External"/><Relationship Id="rId2" Type="http://schemas.openxmlformats.org/officeDocument/2006/relationships/hyperlink" Target="https://intranet.froedtert.com/" TargetMode="External"/><Relationship Id="rId3" Type="http://schemas.openxmlformats.org/officeDocument/2006/relationships/hyperlink" Target="https://mcw.libguides.com/coronavirus" TargetMode="External"/><Relationship Id="rId4" Type="http://schemas.openxmlformats.org/officeDocument/2006/relationships/hyperlink" Target="https://www.cdc.gov/coronavirus/2019-ncov/index.html" TargetMode="External"/><Relationship Id="rId5" Type="http://schemas.openxmlformats.org/officeDocument/2006/relationships/hyperlink" Target="https://www.dhs.wisconsin.gov/covid-19/index.htm" TargetMode="External"/><Relationship Id="rId6" Type="http://schemas.openxmlformats.org/officeDocument/2006/relationships/hyperlink" Target="https://www.covidprotocols.org/" TargetMode="External"/><Relationship Id="rId7" Type="http://schemas.openxmlformats.org/officeDocument/2006/relationships/hyperlink" Target="http://www.cidrap.umn.edu/covid-19" TargetMode="External"/><Relationship Id="rId8"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hyperlink" Target="https://www.ft.com/coronavirus-latest" TargetMode="External"/><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212" name="Google Shape;88;p1" descr="Screen Shot 2020-03-14 at 11.26.33 PM.png"/>
          <p:cNvPicPr/>
          <p:nvPr/>
        </p:nvPicPr>
        <p:blipFill>
          <a:blip r:embed="rId1">
            <a:alphaModFix amt="38000"/>
          </a:blip>
          <a:stretch/>
        </p:blipFill>
        <p:spPr>
          <a:xfrm>
            <a:off x="1270080" y="0"/>
            <a:ext cx="10360800" cy="6857640"/>
          </a:xfrm>
          <a:prstGeom prst="rect">
            <a:avLst/>
          </a:prstGeom>
          <a:ln>
            <a:noFill/>
          </a:ln>
        </p:spPr>
      </p:pic>
      <p:sp>
        <p:nvSpPr>
          <p:cNvPr id="213" name="CustomShape 1"/>
          <p:cNvSpPr/>
          <p:nvPr/>
        </p:nvSpPr>
        <p:spPr>
          <a:xfrm>
            <a:off x="9567360" y="5559840"/>
            <a:ext cx="1679040" cy="973440"/>
          </a:xfrm>
          <a:prstGeom prst="rect">
            <a:avLst/>
          </a:prstGeom>
          <a:solidFill>
            <a:srgbClr val="000000"/>
          </a:solidFill>
          <a:ln w="9360">
            <a:solidFill>
              <a:srgbClr val="000000"/>
            </a:solidFill>
            <a:miter/>
          </a:ln>
        </p:spPr>
        <p:style>
          <a:lnRef idx="0"/>
          <a:fillRef idx="0"/>
          <a:effectRef idx="0"/>
          <a:fontRef idx="minor"/>
        </p:style>
      </p:sp>
      <p:sp>
        <p:nvSpPr>
          <p:cNvPr id="214" name="CustomShape 2"/>
          <p:cNvSpPr/>
          <p:nvPr/>
        </p:nvSpPr>
        <p:spPr>
          <a:xfrm>
            <a:off x="945360" y="1594440"/>
            <a:ext cx="10368000" cy="4622400"/>
          </a:xfrm>
          <a:prstGeom prst="rect">
            <a:avLst/>
          </a:prstGeom>
          <a:noFill/>
          <a:ln>
            <a:noFill/>
          </a:ln>
        </p:spPr>
        <p:style>
          <a:lnRef idx="0"/>
          <a:fillRef idx="0"/>
          <a:effectRef idx="0"/>
          <a:fontRef idx="minor"/>
        </p:style>
        <p:txBody>
          <a:bodyPr>
            <a:noAutofit/>
          </a:bodyPr>
          <a:p>
            <a:pPr algn="ctr">
              <a:lnSpc>
                <a:spcPct val="90000"/>
              </a:lnSpc>
            </a:pPr>
            <a:r>
              <a:rPr b="0" lang="en-US" sz="6600" spc="-1" strike="noStrike">
                <a:solidFill>
                  <a:srgbClr val="ffff00"/>
                </a:solidFill>
                <a:latin typeface="Arial"/>
                <a:ea typeface="Arial"/>
              </a:rPr>
              <a:t>COVID-19 </a:t>
            </a:r>
            <a:endParaRPr b="0" lang="en-US" sz="6600" spc="-1" strike="noStrike">
              <a:latin typeface="Arial"/>
            </a:endParaRPr>
          </a:p>
          <a:p>
            <a:pPr algn="ctr">
              <a:lnSpc>
                <a:spcPct val="90000"/>
              </a:lnSpc>
            </a:pPr>
            <a:r>
              <a:rPr b="0" lang="en-US" sz="6600" spc="-1" strike="noStrike">
                <a:solidFill>
                  <a:srgbClr val="ffff00"/>
                </a:solidFill>
                <a:latin typeface="Arial"/>
                <a:ea typeface="Arial"/>
              </a:rPr>
              <a:t>Faculty &amp; Staff Education</a:t>
            </a:r>
            <a:endParaRPr b="0" lang="en-US" sz="6600" spc="-1" strike="noStrike">
              <a:latin typeface="Arial"/>
            </a:endParaRPr>
          </a:p>
          <a:p>
            <a:pPr algn="ctr">
              <a:lnSpc>
                <a:spcPct val="90000"/>
              </a:lnSpc>
            </a:pPr>
            <a:r>
              <a:rPr b="0" lang="en-US" sz="5400" spc="-1" strike="noStrike">
                <a:solidFill>
                  <a:srgbClr val="ffff00"/>
                </a:solidFill>
                <a:latin typeface="Arial"/>
                <a:ea typeface="Arial"/>
              </a:rPr>
              <a:t>Department of Anesthesiology </a:t>
            </a:r>
            <a:endParaRPr b="0" lang="en-US" sz="5400" spc="-1" strike="noStrike">
              <a:latin typeface="Arial"/>
            </a:endParaRPr>
          </a:p>
          <a:p>
            <a:pPr algn="ctr">
              <a:lnSpc>
                <a:spcPct val="90000"/>
              </a:lnSpc>
            </a:pPr>
            <a:r>
              <a:rPr b="0" lang="en-US" sz="4800" spc="-1" strike="noStrike">
                <a:solidFill>
                  <a:srgbClr val="ffffff"/>
                </a:solidFill>
                <a:latin typeface="Arial"/>
                <a:ea typeface="Arial"/>
              </a:rPr>
              <a:t>*As of March 26, 2020</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838080" y="19656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a:ea typeface="Calibri"/>
              </a:rPr>
              <a:t>COVID-19 in Wisconsin</a:t>
            </a:r>
            <a:endParaRPr b="0" lang="en-US" sz="4400" spc="-1" strike="noStrike">
              <a:solidFill>
                <a:srgbClr val="000000"/>
              </a:solidFill>
              <a:latin typeface="Arial"/>
            </a:endParaRPr>
          </a:p>
        </p:txBody>
      </p:sp>
      <p:pic>
        <p:nvPicPr>
          <p:cNvPr id="237" name="Picture 4" descr=""/>
          <p:cNvPicPr/>
          <p:nvPr/>
        </p:nvPicPr>
        <p:blipFill>
          <a:blip r:embed="rId1"/>
          <a:stretch/>
        </p:blipFill>
        <p:spPr>
          <a:xfrm>
            <a:off x="1029960" y="1770840"/>
            <a:ext cx="5438160" cy="4493880"/>
          </a:xfrm>
          <a:prstGeom prst="rect">
            <a:avLst/>
          </a:prstGeom>
          <a:ln>
            <a:noFill/>
          </a:ln>
        </p:spPr>
      </p:pic>
      <p:pic>
        <p:nvPicPr>
          <p:cNvPr id="238" name="Picture 5" descr=""/>
          <p:cNvPicPr/>
          <p:nvPr/>
        </p:nvPicPr>
        <p:blipFill>
          <a:blip r:embed="rId2"/>
          <a:stretch/>
        </p:blipFill>
        <p:spPr>
          <a:xfrm>
            <a:off x="7857000" y="196560"/>
            <a:ext cx="2844360" cy="64645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9" name="Google Shape;141;p8" descr="Screen Shot 2020-03-14 at 9.13.44 PM.png"/>
          <p:cNvPicPr/>
          <p:nvPr/>
        </p:nvPicPr>
        <p:blipFill>
          <a:blip r:embed="rId1"/>
          <a:stretch/>
        </p:blipFill>
        <p:spPr>
          <a:xfrm>
            <a:off x="0" y="189000"/>
            <a:ext cx="12191760" cy="6668640"/>
          </a:xfrm>
          <a:prstGeom prst="rect">
            <a:avLst/>
          </a:prstGeom>
          <a:ln>
            <a:noFill/>
          </a:ln>
        </p:spPr>
      </p:pic>
      <p:sp>
        <p:nvSpPr>
          <p:cNvPr id="240" name="CustomShape 1"/>
          <p:cNvSpPr/>
          <p:nvPr/>
        </p:nvSpPr>
        <p:spPr>
          <a:xfrm>
            <a:off x="8223840" y="6620760"/>
            <a:ext cx="398196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000000"/>
                </a:solidFill>
                <a:latin typeface="Calibri"/>
                <a:ea typeface="Calibri"/>
              </a:rPr>
              <a:t>Source: CROI Meeting, https://special.croi.capitalreach.com</a:t>
            </a:r>
            <a:endParaRPr b="0" lang="en-US" sz="1200" spc="-1" strike="noStrike">
              <a:latin typeface="Arial"/>
            </a:endParaRPr>
          </a:p>
        </p:txBody>
      </p:sp>
      <p:pic>
        <p:nvPicPr>
          <p:cNvPr id="241" name="Picture 1" descr=""/>
          <p:cNvPicPr/>
          <p:nvPr/>
        </p:nvPicPr>
        <p:blipFill>
          <a:blip r:embed="rId2"/>
          <a:stretch/>
        </p:blipFill>
        <p:spPr>
          <a:xfrm>
            <a:off x="6480000" y="1912680"/>
            <a:ext cx="5441040" cy="233172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Google Shape;147;p9" descr="Screen Shot 2020-03-14 at 9.24.39 PM.png"/>
          <p:cNvPicPr/>
          <p:nvPr/>
        </p:nvPicPr>
        <p:blipFill>
          <a:blip r:embed="rId1"/>
          <a:stretch/>
        </p:blipFill>
        <p:spPr>
          <a:xfrm>
            <a:off x="1411200" y="0"/>
            <a:ext cx="9127800" cy="6857640"/>
          </a:xfrm>
          <a:prstGeom prst="rect">
            <a:avLst/>
          </a:prstGeom>
          <a:ln>
            <a:noFill/>
          </a:ln>
        </p:spPr>
      </p:pic>
      <p:sp>
        <p:nvSpPr>
          <p:cNvPr id="243" name="CustomShape 1"/>
          <p:cNvSpPr/>
          <p:nvPr/>
        </p:nvSpPr>
        <p:spPr>
          <a:xfrm>
            <a:off x="8576640" y="659232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4" name="Picture 1" descr=""/>
          <p:cNvPicPr/>
          <p:nvPr/>
        </p:nvPicPr>
        <p:blipFill>
          <a:blip r:embed="rId1"/>
          <a:stretch/>
        </p:blipFill>
        <p:spPr>
          <a:xfrm>
            <a:off x="469080" y="435600"/>
            <a:ext cx="11253960" cy="59864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2286000" y="6433560"/>
            <a:ext cx="8603280" cy="379800"/>
          </a:xfrm>
          <a:prstGeom prst="rect">
            <a:avLst/>
          </a:prstGeom>
          <a:noFill/>
          <a:ln>
            <a:noFill/>
          </a:ln>
        </p:spPr>
        <p:style>
          <a:lnRef idx="0"/>
          <a:fillRef idx="0"/>
          <a:effectRef idx="0"/>
          <a:fontRef idx="minor"/>
        </p:style>
        <p:txBody>
          <a:bodyPr tIns="91440" bIns="91440">
            <a:noAutofit/>
          </a:bodyPr>
          <a:p>
            <a:pPr>
              <a:lnSpc>
                <a:spcPct val="100000"/>
              </a:lnSpc>
            </a:pPr>
            <a:r>
              <a:rPr b="0" lang="en-US" sz="1400" spc="-1" strike="noStrike">
                <a:solidFill>
                  <a:srgbClr val="000000"/>
                </a:solidFill>
                <a:latin typeface="Calibri"/>
                <a:ea typeface="Calibri"/>
              </a:rPr>
              <a:t>https://www.businessinsider.com/coronavirus-contagious-r-naught-average-patient-spread-2020-3</a:t>
            </a:r>
            <a:endParaRPr b="0" lang="en-US" sz="1400" spc="-1" strike="noStrike">
              <a:latin typeface="Arial"/>
            </a:endParaRPr>
          </a:p>
        </p:txBody>
      </p:sp>
      <p:pic>
        <p:nvPicPr>
          <p:cNvPr id="246" name="Google Shape;161;g81781b4e3f_0_47" descr=""/>
          <p:cNvPicPr/>
          <p:nvPr/>
        </p:nvPicPr>
        <p:blipFill>
          <a:blip r:embed="rId1"/>
          <a:stretch/>
        </p:blipFill>
        <p:spPr>
          <a:xfrm>
            <a:off x="3045240" y="275400"/>
            <a:ext cx="5921640" cy="61959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Google Shape;224;p20" descr="Screen Shot 2020-03-14 at 9.12.59 PM.png"/>
          <p:cNvPicPr/>
          <p:nvPr/>
        </p:nvPicPr>
        <p:blipFill>
          <a:blip r:embed="rId1"/>
          <a:stretch/>
        </p:blipFill>
        <p:spPr>
          <a:xfrm>
            <a:off x="846720" y="351720"/>
            <a:ext cx="10427760" cy="5800320"/>
          </a:xfrm>
          <a:prstGeom prst="rect">
            <a:avLst/>
          </a:prstGeom>
          <a:ln>
            <a:noFill/>
          </a:ln>
        </p:spPr>
      </p:pic>
      <p:sp>
        <p:nvSpPr>
          <p:cNvPr id="248" name="CustomShape 1"/>
          <p:cNvSpPr/>
          <p:nvPr/>
        </p:nvSpPr>
        <p:spPr>
          <a:xfrm>
            <a:off x="846720" y="1171080"/>
            <a:ext cx="846360" cy="691200"/>
          </a:xfrm>
          <a:prstGeom prst="rect">
            <a:avLst/>
          </a:prstGeom>
          <a:solidFill>
            <a:srgbClr val="ffffff"/>
          </a:solidFill>
          <a:ln>
            <a:noFill/>
          </a:ln>
        </p:spPr>
        <p:style>
          <a:lnRef idx="0"/>
          <a:fillRef idx="0"/>
          <a:effectRef idx="0"/>
          <a:fontRef idx="minor"/>
        </p:style>
      </p:sp>
      <p:sp>
        <p:nvSpPr>
          <p:cNvPr id="249" name="CustomShape 2"/>
          <p:cNvSpPr/>
          <p:nvPr/>
        </p:nvSpPr>
        <p:spPr>
          <a:xfrm>
            <a:off x="8548200" y="6324120"/>
            <a:ext cx="3643200" cy="5932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Alywalrd B et al, WHO-China Mission, 2020</a:t>
            </a:r>
            <a:endParaRPr b="0" lang="en-US" sz="1100" spc="-1" strike="noStrike">
              <a:latin typeface="Arial"/>
            </a:endParaRPr>
          </a:p>
          <a:p>
            <a:pPr>
              <a:lnSpc>
                <a:spcPct val="100000"/>
              </a:lnSpc>
            </a:pPr>
            <a:r>
              <a:rPr b="0" lang="en-US" sz="1100" spc="-1" strike="noStrike">
                <a:solidFill>
                  <a:srgbClr val="000000"/>
                </a:solidFill>
                <a:latin typeface="Calibri"/>
                <a:ea typeface="Calibri"/>
              </a:rPr>
              <a:t>lSource: CROI Meeting, https://special.croi.capitalreach.com</a:t>
            </a:r>
            <a:endParaRPr b="0" lang="en-US" sz="1100" spc="-1" strike="noStrike">
              <a:latin typeface="Arial"/>
            </a:endParaRPr>
          </a:p>
        </p:txBody>
      </p:sp>
      <p:sp>
        <p:nvSpPr>
          <p:cNvPr id="250" name="CustomShape 3"/>
          <p:cNvSpPr/>
          <p:nvPr/>
        </p:nvSpPr>
        <p:spPr>
          <a:xfrm>
            <a:off x="9649080" y="279360"/>
            <a:ext cx="1413720" cy="694080"/>
          </a:xfrm>
          <a:prstGeom prst="rect">
            <a:avLst/>
          </a:prstGeom>
          <a:solidFill>
            <a:srgbClr val="ffffff"/>
          </a:solid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1" name="Google Shape;218;p19" descr="Screen Shot 2020-03-14 at 9.19.34 PM.png"/>
          <p:cNvPicPr/>
          <p:nvPr/>
        </p:nvPicPr>
        <p:blipFill>
          <a:blip r:embed="rId1"/>
          <a:stretch/>
        </p:blipFill>
        <p:spPr>
          <a:xfrm>
            <a:off x="0" y="149040"/>
            <a:ext cx="12191760" cy="6708600"/>
          </a:xfrm>
          <a:prstGeom prst="rect">
            <a:avLst/>
          </a:prstGeom>
          <a:ln>
            <a:noFill/>
          </a:ln>
        </p:spPr>
      </p:pic>
      <p:sp>
        <p:nvSpPr>
          <p:cNvPr id="252" name="CustomShape 1"/>
          <p:cNvSpPr/>
          <p:nvPr/>
        </p:nvSpPr>
        <p:spPr>
          <a:xfrm>
            <a:off x="8548200" y="659232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Picture 1" descr=""/>
          <p:cNvPicPr/>
          <p:nvPr/>
        </p:nvPicPr>
        <p:blipFill>
          <a:blip r:embed="rId1"/>
          <a:stretch/>
        </p:blipFill>
        <p:spPr>
          <a:xfrm>
            <a:off x="228240" y="191880"/>
            <a:ext cx="11735280" cy="64742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Google Shape;166;p11" descr="Screen Shot 2020-03-14 at 9.09.09 PM.png"/>
          <p:cNvPicPr/>
          <p:nvPr/>
        </p:nvPicPr>
        <p:blipFill>
          <a:blip r:embed="rId1"/>
          <a:stretch/>
        </p:blipFill>
        <p:spPr>
          <a:xfrm>
            <a:off x="308520" y="311400"/>
            <a:ext cx="11304720" cy="6405120"/>
          </a:xfrm>
          <a:prstGeom prst="rect">
            <a:avLst/>
          </a:prstGeom>
          <a:ln>
            <a:noFill/>
          </a:ln>
        </p:spPr>
      </p:pic>
      <p:pic>
        <p:nvPicPr>
          <p:cNvPr id="255" name="Google Shape;167;p11" descr="Screen Shot 2020-03-14 at 9.09.09 PM.png"/>
          <p:cNvPicPr/>
          <p:nvPr/>
        </p:nvPicPr>
        <p:blipFill>
          <a:blip r:embed="rId2"/>
          <a:stretch/>
        </p:blipFill>
        <p:spPr>
          <a:xfrm>
            <a:off x="8625600" y="5983200"/>
            <a:ext cx="3503160" cy="521640"/>
          </a:xfrm>
          <a:prstGeom prst="rect">
            <a:avLst/>
          </a:prstGeom>
          <a:ln>
            <a:noFill/>
          </a:ln>
        </p:spPr>
      </p:pic>
      <p:sp>
        <p:nvSpPr>
          <p:cNvPr id="256" name="CustomShape 1"/>
          <p:cNvSpPr/>
          <p:nvPr/>
        </p:nvSpPr>
        <p:spPr>
          <a:xfrm>
            <a:off x="8237880" y="6578280"/>
            <a:ext cx="398196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000000"/>
                </a:solidFill>
                <a:latin typeface="Calibri"/>
                <a:ea typeface="Calibri"/>
              </a:rPr>
              <a:t>Source: CROI Meeting, https://special.croi.capitalreach.com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en-US" sz="4800" spc="-1" strike="noStrike">
                <a:solidFill>
                  <a:srgbClr val="000000"/>
                </a:solidFill>
                <a:latin typeface="Calibri"/>
                <a:ea typeface="Calibri"/>
              </a:rPr>
              <a:t>Clinical Manifestations</a:t>
            </a:r>
            <a:br/>
            <a:r>
              <a:rPr b="0" lang="en-US" sz="2800" spc="-1" strike="noStrike">
                <a:solidFill>
                  <a:srgbClr val="000000"/>
                </a:solidFill>
                <a:latin typeface="Calibri"/>
                <a:ea typeface="Calibri"/>
              </a:rPr>
              <a:t>1099 Hospitalized Patients</a:t>
            </a:r>
            <a:endParaRPr b="0" lang="en-US" sz="2800" spc="-1" strike="noStrike">
              <a:solidFill>
                <a:srgbClr val="000000"/>
              </a:solidFill>
              <a:latin typeface="Arial"/>
            </a:endParaRPr>
          </a:p>
        </p:txBody>
      </p:sp>
      <p:sp>
        <p:nvSpPr>
          <p:cNvPr id="258" name="TextShape 2"/>
          <p:cNvSpPr txBox="1"/>
          <p:nvPr/>
        </p:nvSpPr>
        <p:spPr>
          <a:xfrm>
            <a:off x="838080" y="1825560"/>
            <a:ext cx="10515240" cy="4350960"/>
          </a:xfrm>
          <a:prstGeom prst="rect">
            <a:avLst/>
          </a:prstGeom>
          <a:noFill/>
          <a:ln>
            <a:noFill/>
          </a:ln>
        </p:spPr>
        <p:txBody>
          <a:bodyPr>
            <a:normAutofit fontScale="94000"/>
          </a:bodyPr>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Symptoms </a:t>
            </a:r>
            <a:r>
              <a:rPr b="0" lang="en-US" sz="2800" spc="-1" strike="noStrike">
                <a:solidFill>
                  <a:srgbClr val="000000"/>
                </a:solidFill>
                <a:latin typeface="Calibri"/>
                <a:ea typeface="Calibri"/>
              </a:rPr>
              <a:t>	</a:t>
            </a:r>
            <a:endParaRPr b="0" lang="en-US" sz="2800" spc="-1" strike="noStrike">
              <a:solidFill>
                <a:srgbClr val="000000"/>
              </a:solidFill>
              <a:latin typeface="Arial"/>
            </a:endParaRPr>
          </a:p>
          <a:p>
            <a:pPr lvl="1" marL="914400" indent="-342720">
              <a:lnSpc>
                <a:spcPct val="90000"/>
              </a:lnSpc>
              <a:spcBef>
                <a:spcPts val="499"/>
              </a:spcBef>
              <a:buClr>
                <a:srgbClr val="000000"/>
              </a:buClr>
              <a:buFont typeface="Arial"/>
              <a:buChar char="•"/>
            </a:pPr>
            <a:r>
              <a:rPr b="0" lang="en-US" sz="2400" spc="-1" strike="noStrike" u="sng">
                <a:solidFill>
                  <a:srgbClr val="000000"/>
                </a:solidFill>
                <a:uFillTx/>
                <a:latin typeface="Calibri"/>
                <a:ea typeface="Calibri"/>
              </a:rPr>
              <a:t>Fever 89%</a:t>
            </a:r>
            <a:r>
              <a:rPr b="0" lang="en-US" sz="2400" spc="-1" strike="noStrike">
                <a:solidFill>
                  <a:srgbClr val="000000"/>
                </a:solidFill>
                <a:latin typeface="Calibri"/>
                <a:ea typeface="Calibri"/>
              </a:rPr>
              <a:t>, cough 68%, sputum production 34%, sore throat 14%, nasal congestion 5%, diarrhea 4%</a:t>
            </a:r>
            <a:endParaRPr b="0" lang="en-US" sz="2400" spc="-1" strike="noStrike">
              <a:solidFill>
                <a:srgbClr val="000000"/>
              </a:solidFill>
              <a:latin typeface="Arial"/>
            </a:endParaRPr>
          </a:p>
          <a:p>
            <a:pPr lvl="1" marL="914400" indent="-342720">
              <a:lnSpc>
                <a:spcPct val="90000"/>
              </a:lnSpc>
              <a:spcBef>
                <a:spcPts val="499"/>
              </a:spcBef>
              <a:buClr>
                <a:srgbClr val="000000"/>
              </a:buClr>
              <a:buFont typeface="Arial"/>
              <a:buChar char="•"/>
            </a:pPr>
            <a:r>
              <a:rPr b="1" lang="en-US" sz="2400" spc="-1" strike="noStrike">
                <a:solidFill>
                  <a:srgbClr val="ff0000"/>
                </a:solidFill>
                <a:latin typeface="Calibri"/>
                <a:ea typeface="Calibri"/>
              </a:rPr>
              <a:t>Fever (on admission </a:t>
            </a:r>
            <a:r>
              <a:rPr b="1" lang="en-US" sz="2400" spc="-1" strike="noStrike">
                <a:solidFill>
                  <a:srgbClr val="ff0000"/>
                </a:solidFill>
                <a:latin typeface="Calibri"/>
                <a:ea typeface="Calibri"/>
              </a:rPr>
              <a:t>– 44%)</a:t>
            </a:r>
            <a:endParaRPr b="0" lang="en-US" sz="2400" spc="-1" strike="noStrike">
              <a:solidFill>
                <a:srgbClr val="000000"/>
              </a:solidFill>
              <a:latin typeface="Arial"/>
            </a:endParaRPr>
          </a:p>
          <a:p>
            <a:pPr lvl="1" marL="914400" indent="-342720">
              <a:lnSpc>
                <a:spcPct val="90000"/>
              </a:lnSpc>
              <a:spcBef>
                <a:spcPts val="499"/>
              </a:spcBef>
              <a:buClr>
                <a:srgbClr val="000000"/>
              </a:buClr>
              <a:buFont typeface="Arial"/>
              <a:buChar char="•"/>
            </a:pPr>
            <a:r>
              <a:rPr b="0" lang="en-US" sz="2400" spc="-1" strike="noStrike">
                <a:solidFill>
                  <a:srgbClr val="000000"/>
                </a:solidFill>
                <a:latin typeface="Calibri"/>
                <a:ea typeface="Calibri"/>
              </a:rPr>
              <a:t>Incubation period 4 days (IQR 2-7 days)</a:t>
            </a:r>
            <a:endParaRPr b="0" lang="en-US" sz="2400" spc="-1" strike="noStrike">
              <a:solidFill>
                <a:srgbClr val="000000"/>
              </a:solidFill>
              <a:latin typeface="Arial"/>
            </a:endParaRPr>
          </a:p>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Laboratory studies</a:t>
            </a:r>
            <a:endParaRPr b="0" lang="en-US" sz="3200" spc="-1" strike="noStrike">
              <a:solidFill>
                <a:srgbClr val="000000"/>
              </a:solidFill>
              <a:latin typeface="Arial"/>
            </a:endParaRPr>
          </a:p>
          <a:p>
            <a:pPr lvl="1" marL="914400" indent="-342720">
              <a:lnSpc>
                <a:spcPct val="90000"/>
              </a:lnSpc>
              <a:spcBef>
                <a:spcPts val="499"/>
              </a:spcBef>
              <a:buClr>
                <a:srgbClr val="000000"/>
              </a:buClr>
              <a:buFont typeface="Arial"/>
              <a:buChar char="•"/>
            </a:pPr>
            <a:r>
              <a:rPr b="0" lang="en-US" sz="2400" spc="-1" strike="noStrike">
                <a:solidFill>
                  <a:srgbClr val="000000"/>
                </a:solidFill>
                <a:latin typeface="Calibri"/>
                <a:ea typeface="Calibri"/>
              </a:rPr>
              <a:t>Lymphopenia (83%), CRP&gt;10mg/l 61%, procalcitonin &gt;0.5 ng/ml 6%, LDH &gt;250 U/l 41%, ALT/AST &gt;40 U/l 22%</a:t>
            </a:r>
            <a:endParaRPr b="0" lang="en-US" sz="2400" spc="-1" strike="noStrike">
              <a:solidFill>
                <a:srgbClr val="000000"/>
              </a:solidFill>
              <a:latin typeface="Arial"/>
            </a:endParaRPr>
          </a:p>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Radiology</a:t>
            </a:r>
            <a:endParaRPr b="0" lang="en-US" sz="3200" spc="-1" strike="noStrike">
              <a:solidFill>
                <a:srgbClr val="000000"/>
              </a:solidFill>
              <a:latin typeface="Arial"/>
            </a:endParaRPr>
          </a:p>
          <a:p>
            <a:pPr lvl="1" marL="914400" indent="-342720">
              <a:lnSpc>
                <a:spcPct val="90000"/>
              </a:lnSpc>
              <a:spcBef>
                <a:spcPts val="499"/>
              </a:spcBef>
              <a:buClr>
                <a:srgbClr val="000000"/>
              </a:buClr>
              <a:buFont typeface="Arial"/>
              <a:buChar char="•"/>
            </a:pPr>
            <a:r>
              <a:rPr b="0" lang="en-US" sz="2400" spc="-1" strike="noStrike">
                <a:solidFill>
                  <a:srgbClr val="000000"/>
                </a:solidFill>
                <a:latin typeface="Calibri"/>
                <a:ea typeface="Calibri"/>
              </a:rPr>
              <a:t>Ground glass opacities (56%), 18% no abnormalities in non severe disease</a:t>
            </a:r>
            <a:endParaRPr b="0" lang="en-US" sz="2400" spc="-1" strike="noStrike">
              <a:solidFill>
                <a:srgbClr val="000000"/>
              </a:solidFill>
              <a:latin typeface="Arial"/>
            </a:endParaRPr>
          </a:p>
        </p:txBody>
      </p:sp>
      <p:sp>
        <p:nvSpPr>
          <p:cNvPr id="259" name="CustomShape 3"/>
          <p:cNvSpPr/>
          <p:nvPr/>
        </p:nvSpPr>
        <p:spPr>
          <a:xfrm>
            <a:off x="10337760" y="6581160"/>
            <a:ext cx="184680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Arial"/>
                <a:ea typeface="Arial"/>
              </a:rPr>
              <a:t>Guan W NEJM 28Feb20</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838080" y="1825560"/>
            <a:ext cx="10515240" cy="4350960"/>
          </a:xfrm>
          <a:prstGeom prst="rect">
            <a:avLst/>
          </a:prstGeom>
          <a:noFill/>
          <a:ln>
            <a:noFill/>
          </a:ln>
        </p:spPr>
        <p:txBody>
          <a:bodyPr>
            <a:normAutofit/>
          </a:bodyPr>
          <a:p>
            <a:pPr marL="114480" algn="ctr">
              <a:lnSpc>
                <a:spcPct val="90000"/>
              </a:lnSpc>
              <a:spcBef>
                <a:spcPts val="1001"/>
              </a:spcBef>
            </a:pPr>
            <a:r>
              <a:rPr b="0" lang="en-US" sz="8000" spc="-1" strike="noStrike">
                <a:solidFill>
                  <a:srgbClr val="000000"/>
                </a:solidFill>
                <a:latin typeface="Calibri"/>
                <a:ea typeface="Calibri"/>
              </a:rPr>
              <a:t>Disclaimer</a:t>
            </a:r>
            <a:endParaRPr b="0" lang="en-US" sz="8000" spc="-1" strike="noStrike">
              <a:solidFill>
                <a:srgbClr val="000000"/>
              </a:solidFill>
              <a:latin typeface="Arial"/>
            </a:endParaRPr>
          </a:p>
          <a:p>
            <a:pPr marL="114480" algn="ctr">
              <a:lnSpc>
                <a:spcPct val="90000"/>
              </a:lnSpc>
              <a:spcBef>
                <a:spcPts val="1001"/>
              </a:spcBef>
            </a:pPr>
            <a:r>
              <a:rPr b="0" lang="en-US" sz="4800" spc="-1" strike="noStrike">
                <a:solidFill>
                  <a:srgbClr val="000000"/>
                </a:solidFill>
                <a:latin typeface="Calibri"/>
                <a:ea typeface="Calibri"/>
              </a:rPr>
              <a:t>The state of COVID-19 is rapidly evolving. Data presented will change with time.</a:t>
            </a:r>
            <a:endParaRPr b="0" lang="en-US"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Picture 1" descr=""/>
          <p:cNvPicPr/>
          <p:nvPr/>
        </p:nvPicPr>
        <p:blipFill>
          <a:blip r:embed="rId1"/>
          <a:stretch/>
        </p:blipFill>
        <p:spPr>
          <a:xfrm>
            <a:off x="871200" y="240480"/>
            <a:ext cx="10449000" cy="637668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838080" y="28440"/>
            <a:ext cx="10515240" cy="1325160"/>
          </a:xfrm>
          <a:prstGeom prst="rect">
            <a:avLst/>
          </a:prstGeom>
          <a:noFill/>
          <a:ln>
            <a:noFill/>
          </a:ln>
        </p:spPr>
        <p:txBody>
          <a:bodyPr anchor="ctr">
            <a:normAutofit/>
          </a:bodyPr>
          <a:p>
            <a:pPr algn="ctr">
              <a:lnSpc>
                <a:spcPct val="90000"/>
              </a:lnSpc>
            </a:pPr>
            <a:r>
              <a:rPr b="1" lang="en-US" sz="4400" spc="-1" strike="noStrike">
                <a:solidFill>
                  <a:srgbClr val="000000"/>
                </a:solidFill>
                <a:latin typeface="Calibri"/>
                <a:ea typeface="Calibri"/>
              </a:rPr>
              <a:t>Clinical Course/Spectrum of Illness</a:t>
            </a:r>
            <a:endParaRPr b="0" lang="en-US" sz="4400" spc="-1" strike="noStrike">
              <a:solidFill>
                <a:srgbClr val="000000"/>
              </a:solidFill>
              <a:latin typeface="Arial"/>
            </a:endParaRPr>
          </a:p>
        </p:txBody>
      </p:sp>
      <p:sp>
        <p:nvSpPr>
          <p:cNvPr id="262" name="TextShape 2"/>
          <p:cNvSpPr txBox="1"/>
          <p:nvPr/>
        </p:nvSpPr>
        <p:spPr>
          <a:xfrm>
            <a:off x="822960" y="1397160"/>
            <a:ext cx="11112480" cy="5460480"/>
          </a:xfrm>
          <a:prstGeom prst="rect">
            <a:avLst/>
          </a:prstGeom>
          <a:noFill/>
          <a:ln>
            <a:noFill/>
          </a:ln>
        </p:spPr>
        <p:txBody>
          <a:bodyPr>
            <a:normAutofit fontScale="97000"/>
          </a:bodyPr>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Incubation period: 5-6 days</a:t>
            </a:r>
            <a:endParaRPr b="0" lang="en-US" sz="32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Time to recovery: mild -&gt; 2 weeks, severe -&gt; 3-6 weeks </a:t>
            </a:r>
            <a:endParaRPr b="0" lang="en-US" sz="32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1" lang="en-US" sz="2800" spc="-1" strike="noStrike">
                <a:solidFill>
                  <a:srgbClr val="ff0000"/>
                </a:solidFill>
                <a:latin typeface="Calibri"/>
                <a:ea typeface="Calibri"/>
              </a:rPr>
              <a:t>&gt;14% </a:t>
            </a:r>
            <a:r>
              <a:rPr b="0" lang="en-US" sz="2800" spc="-1" strike="noStrike">
                <a:solidFill>
                  <a:srgbClr val="000000"/>
                </a:solidFill>
                <a:latin typeface="Calibri"/>
                <a:ea typeface="Calibri"/>
              </a:rPr>
              <a:t>develop severe disease</a:t>
            </a:r>
            <a:endParaRPr b="0" lang="en-US" sz="28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1" lang="en-US" sz="2800" spc="-1" strike="noStrike">
                <a:solidFill>
                  <a:srgbClr val="ff0000"/>
                </a:solidFill>
                <a:latin typeface="Calibri"/>
                <a:ea typeface="Calibri"/>
              </a:rPr>
              <a:t>5% </a:t>
            </a:r>
            <a:r>
              <a:rPr b="0" lang="en-US" sz="2800" spc="-1" strike="noStrike">
                <a:solidFill>
                  <a:srgbClr val="000000"/>
                </a:solidFill>
                <a:latin typeface="Calibri"/>
                <a:ea typeface="Calibri"/>
              </a:rPr>
              <a:t>require ICU level care</a:t>
            </a:r>
            <a:endParaRPr b="0" lang="en-US" sz="28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1" lang="en-US" sz="2800" spc="-1" strike="noStrike">
                <a:solidFill>
                  <a:srgbClr val="ff0000"/>
                </a:solidFill>
                <a:latin typeface="Calibri"/>
                <a:ea typeface="Calibri"/>
              </a:rPr>
              <a:t>2% </a:t>
            </a:r>
            <a:r>
              <a:rPr b="0" lang="en-US" sz="2800" spc="-1" strike="noStrike">
                <a:solidFill>
                  <a:srgbClr val="000000"/>
                </a:solidFill>
                <a:latin typeface="Calibri"/>
                <a:ea typeface="Calibri"/>
              </a:rPr>
              <a:t>mechanical ventilation</a:t>
            </a:r>
            <a:endParaRPr b="0" lang="en-US" sz="28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1" lang="en-US" sz="2800" spc="-1" strike="noStrike">
                <a:solidFill>
                  <a:srgbClr val="ff0000"/>
                </a:solidFill>
                <a:latin typeface="Calibri"/>
                <a:ea typeface="Calibri"/>
              </a:rPr>
              <a:t>1-3% </a:t>
            </a:r>
            <a:r>
              <a:rPr b="0" lang="en-US" sz="2800" spc="-1" strike="noStrike">
                <a:solidFill>
                  <a:srgbClr val="000000"/>
                </a:solidFill>
                <a:latin typeface="Calibri"/>
                <a:ea typeface="Calibri"/>
              </a:rPr>
              <a:t>estimated case fatality rate</a:t>
            </a:r>
            <a:endParaRPr b="0" lang="en-US" sz="28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Complications</a:t>
            </a:r>
            <a:endParaRPr b="0" lang="en-US" sz="32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0" lang="en-US" sz="2800" spc="-1" strike="noStrike">
                <a:solidFill>
                  <a:srgbClr val="000000"/>
                </a:solidFill>
                <a:latin typeface="Calibri"/>
                <a:ea typeface="Calibri"/>
              </a:rPr>
              <a:t>Pneumonia, ARDS, sepsis, AKI, cardiac dysfunction</a:t>
            </a:r>
            <a:endParaRPr b="0" lang="en-US" sz="28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Highest risk</a:t>
            </a:r>
            <a:endParaRPr b="0" lang="en-US" sz="3200" spc="-1" strike="noStrike">
              <a:solidFill>
                <a:srgbClr val="000000"/>
              </a:solidFill>
              <a:latin typeface="Arial"/>
            </a:endParaRPr>
          </a:p>
          <a:p>
            <a:pPr lvl="1" marL="1188720" indent="-182520">
              <a:lnSpc>
                <a:spcPct val="80000"/>
              </a:lnSpc>
              <a:spcBef>
                <a:spcPts val="499"/>
              </a:spcBef>
              <a:buClr>
                <a:srgbClr val="000000"/>
              </a:buClr>
              <a:buFont typeface="Arial"/>
              <a:buChar char="•"/>
            </a:pPr>
            <a:r>
              <a:rPr b="0" lang="en-US" sz="2800" spc="-1" strike="noStrike">
                <a:solidFill>
                  <a:srgbClr val="000000"/>
                </a:solidFill>
                <a:latin typeface="Calibri"/>
                <a:ea typeface="Calibri"/>
              </a:rPr>
              <a:t>&gt;60, comorbidities, higher SOFA score, D-dimer &gt;1 ug/l</a:t>
            </a:r>
            <a:endParaRPr b="0" lang="en-US" sz="28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Children have milder disease</a:t>
            </a:r>
            <a:endParaRPr b="0" lang="en-US" sz="3200" spc="-1" strike="noStrike">
              <a:solidFill>
                <a:srgbClr val="000000"/>
              </a:solidFill>
              <a:latin typeface="Arial"/>
            </a:endParaRPr>
          </a:p>
          <a:p>
            <a:pPr marL="914400" indent="-228240">
              <a:lnSpc>
                <a:spcPct val="90000"/>
              </a:lnSpc>
              <a:spcBef>
                <a:spcPts val="499"/>
              </a:spcBef>
            </a:pPr>
            <a:endParaRPr b="0" lang="en-US" sz="3200" spc="-1" strike="noStrike">
              <a:solidFill>
                <a:srgbClr val="000000"/>
              </a:solidFill>
              <a:latin typeface="Arial"/>
            </a:endParaRPr>
          </a:p>
          <a:p>
            <a:pPr marL="457200" indent="-228240">
              <a:lnSpc>
                <a:spcPct val="90000"/>
              </a:lnSpc>
              <a:spcBef>
                <a:spcPts val="1001"/>
              </a:spcBef>
            </a:pPr>
            <a:endParaRPr b="0" lang="en-US" sz="3200" spc="-1" strike="noStrike">
              <a:solidFill>
                <a:srgbClr val="000000"/>
              </a:solidFill>
              <a:latin typeface="Arial"/>
            </a:endParaRPr>
          </a:p>
        </p:txBody>
      </p:sp>
      <p:sp>
        <p:nvSpPr>
          <p:cNvPr id="263" name="CustomShape 3"/>
          <p:cNvSpPr/>
          <p:nvPr/>
        </p:nvSpPr>
        <p:spPr>
          <a:xfrm>
            <a:off x="9839160" y="6288120"/>
            <a:ext cx="2265480" cy="730440"/>
          </a:xfrm>
          <a:prstGeom prst="rect">
            <a:avLst/>
          </a:prstGeom>
          <a:noFill/>
          <a:ln>
            <a:noFill/>
          </a:ln>
        </p:spPr>
        <p:style>
          <a:lnRef idx="0"/>
          <a:fillRef idx="0"/>
          <a:effectRef idx="0"/>
          <a:fontRef idx="minor"/>
        </p:style>
        <p:txBody>
          <a:bodyPr>
            <a:spAutoFit/>
          </a:bodyPr>
          <a:p>
            <a:pPr>
              <a:lnSpc>
                <a:spcPct val="100000"/>
              </a:lnSpc>
            </a:pPr>
            <a:r>
              <a:rPr b="0" lang="en-US" sz="1050" spc="-1" strike="noStrike">
                <a:solidFill>
                  <a:srgbClr val="000000"/>
                </a:solidFill>
                <a:latin typeface="Arial"/>
                <a:ea typeface="Arial"/>
              </a:rPr>
              <a:t>Munster V NEJM 20Feb20</a:t>
            </a:r>
            <a:endParaRPr b="0" lang="en-US" sz="1050" spc="-1" strike="noStrike">
              <a:latin typeface="Arial"/>
            </a:endParaRPr>
          </a:p>
          <a:p>
            <a:pPr>
              <a:lnSpc>
                <a:spcPct val="100000"/>
              </a:lnSpc>
            </a:pPr>
            <a:r>
              <a:rPr b="0" lang="en-US" sz="1050" spc="-1" strike="noStrike">
                <a:solidFill>
                  <a:srgbClr val="000000"/>
                </a:solidFill>
                <a:latin typeface="Arial"/>
                <a:ea typeface="Arial"/>
              </a:rPr>
              <a:t>Zhou F Lancet 9Mar20</a:t>
            </a:r>
            <a:endParaRPr b="0" lang="en-US" sz="1050" spc="-1" strike="noStrike">
              <a:latin typeface="Arial"/>
            </a:endParaRPr>
          </a:p>
          <a:p>
            <a:pPr>
              <a:lnSpc>
                <a:spcPct val="100000"/>
              </a:lnSpc>
            </a:pPr>
            <a:r>
              <a:rPr b="0" lang="en-US" sz="1050" spc="-1" strike="noStrike">
                <a:solidFill>
                  <a:srgbClr val="000000"/>
                </a:solidFill>
                <a:latin typeface="Calibri"/>
                <a:ea typeface="Calibri"/>
              </a:rPr>
              <a:t>Alywalrd B, WHO-China Mission, 2020</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838080" y="28440"/>
            <a:ext cx="10515240" cy="1325160"/>
          </a:xfrm>
          <a:prstGeom prst="rect">
            <a:avLst/>
          </a:prstGeom>
          <a:noFill/>
          <a:ln>
            <a:noFill/>
          </a:ln>
        </p:spPr>
        <p:txBody>
          <a:bodyPr anchor="ctr">
            <a:normAutofit/>
          </a:bodyPr>
          <a:p>
            <a:pPr algn="ctr">
              <a:lnSpc>
                <a:spcPct val="90000"/>
              </a:lnSpc>
            </a:pPr>
            <a:r>
              <a:rPr b="1" lang="en-US" sz="4400" spc="-1" strike="noStrike">
                <a:solidFill>
                  <a:srgbClr val="000000"/>
                </a:solidFill>
                <a:latin typeface="Calibri"/>
                <a:ea typeface="Calibri"/>
              </a:rPr>
              <a:t>Phases of Illness</a:t>
            </a:r>
            <a:endParaRPr b="0" lang="en-US" sz="4400" spc="-1" strike="noStrike">
              <a:solidFill>
                <a:srgbClr val="000000"/>
              </a:solidFill>
              <a:latin typeface="Arial"/>
            </a:endParaRPr>
          </a:p>
        </p:txBody>
      </p:sp>
      <p:sp>
        <p:nvSpPr>
          <p:cNvPr id="265" name="TextShape 2"/>
          <p:cNvSpPr txBox="1"/>
          <p:nvPr/>
        </p:nvSpPr>
        <p:spPr>
          <a:xfrm>
            <a:off x="838080" y="1397160"/>
            <a:ext cx="11112480" cy="5460480"/>
          </a:xfrm>
          <a:prstGeom prst="rect">
            <a:avLst/>
          </a:prstGeom>
          <a:noFill/>
          <a:ln>
            <a:noFill/>
          </a:ln>
        </p:spPr>
        <p:txBody>
          <a:bodyPr>
            <a:normAutofit/>
          </a:bodyPr>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Prodrome:  Non-specific LRI with poor oral intake</a:t>
            </a:r>
            <a:endParaRPr b="0" lang="en-US" sz="32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Smoldering hypoxemia often with less dyspnea than SaO</a:t>
            </a:r>
            <a:r>
              <a:rPr b="0" lang="en-US" sz="3200" spc="-1" strike="noStrike" baseline="-25000">
                <a:solidFill>
                  <a:srgbClr val="000000"/>
                </a:solidFill>
                <a:latin typeface="Calibri"/>
                <a:ea typeface="Calibri"/>
              </a:rPr>
              <a:t>2</a:t>
            </a:r>
            <a:r>
              <a:rPr b="0" lang="en-US" sz="3200" spc="-1" strike="noStrike">
                <a:solidFill>
                  <a:srgbClr val="000000"/>
                </a:solidFill>
                <a:latin typeface="Calibri"/>
                <a:ea typeface="Calibri"/>
              </a:rPr>
              <a:t>  might suggest</a:t>
            </a:r>
            <a:endParaRPr b="0" lang="en-US" sz="32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Overt resp distress with increasing FIO</a:t>
            </a:r>
            <a:r>
              <a:rPr b="0" lang="en-US" sz="3200" spc="-1" strike="noStrike" baseline="-25000">
                <a:solidFill>
                  <a:srgbClr val="000000"/>
                </a:solidFill>
                <a:latin typeface="Calibri"/>
                <a:ea typeface="Calibri"/>
              </a:rPr>
              <a:t>2</a:t>
            </a:r>
            <a:r>
              <a:rPr b="0" lang="en-US" sz="3200" spc="-1" strike="noStrike">
                <a:solidFill>
                  <a:srgbClr val="000000"/>
                </a:solidFill>
                <a:latin typeface="Calibri"/>
                <a:ea typeface="Calibri"/>
              </a:rPr>
              <a:t> (6+ liters PNC),increased WOB, anxiety and subjective dyspnea now prominent </a:t>
            </a:r>
            <a:endParaRPr b="0" lang="en-US" sz="32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Respiratory Collapse: Early controlled intubation important </a:t>
            </a:r>
            <a:endParaRPr b="0" lang="en-US" sz="3200" spc="-1" strike="noStrike">
              <a:solidFill>
                <a:srgbClr val="000000"/>
              </a:solidFill>
              <a:latin typeface="Arial"/>
            </a:endParaRPr>
          </a:p>
          <a:p>
            <a:pPr lvl="1" marL="1188720" indent="-182520">
              <a:lnSpc>
                <a:spcPct val="80000"/>
              </a:lnSpc>
              <a:spcBef>
                <a:spcPts val="1001"/>
              </a:spcBef>
              <a:buClr>
                <a:srgbClr val="000000"/>
              </a:buClr>
              <a:buFont typeface="Arial"/>
              <a:buChar char="•"/>
            </a:pPr>
            <a:r>
              <a:rPr b="0" lang="en-US" sz="2400" spc="-1" strike="noStrike">
                <a:solidFill>
                  <a:srgbClr val="000000"/>
                </a:solidFill>
                <a:latin typeface="Calibri"/>
                <a:ea typeface="Calibri"/>
              </a:rPr>
              <a:t>Difficulty with secretions</a:t>
            </a:r>
            <a:endParaRPr b="0" lang="en-US" sz="2400" spc="-1" strike="noStrike">
              <a:solidFill>
                <a:srgbClr val="000000"/>
              </a:solidFill>
              <a:latin typeface="Arial"/>
            </a:endParaRPr>
          </a:p>
          <a:p>
            <a:pPr lvl="1" marL="1188720" indent="-182520">
              <a:lnSpc>
                <a:spcPct val="80000"/>
              </a:lnSpc>
              <a:spcBef>
                <a:spcPts val="1001"/>
              </a:spcBef>
              <a:buClr>
                <a:srgbClr val="000000"/>
              </a:buClr>
              <a:buFont typeface="Arial"/>
              <a:buChar char="•"/>
            </a:pPr>
            <a:r>
              <a:rPr b="0" lang="en-US" sz="2400" spc="-1" strike="noStrike">
                <a:solidFill>
                  <a:srgbClr val="000000"/>
                </a:solidFill>
                <a:latin typeface="Calibri"/>
                <a:ea typeface="Calibri"/>
              </a:rPr>
              <a:t>CRP and D-Dimer elevation; Low procalcitonin and nl WBC</a:t>
            </a:r>
            <a:endParaRPr b="0" lang="en-US" sz="2400" spc="-1" strike="noStrike">
              <a:solidFill>
                <a:srgbClr val="000000"/>
              </a:solidFill>
              <a:latin typeface="Arial"/>
            </a:endParaRPr>
          </a:p>
          <a:p>
            <a:pPr marL="731520" indent="-182520">
              <a:lnSpc>
                <a:spcPct val="80000"/>
              </a:lnSpc>
              <a:spcBef>
                <a:spcPts val="1001"/>
              </a:spcBef>
              <a:buClr>
                <a:srgbClr val="000000"/>
              </a:buClr>
              <a:buFont typeface="Arial"/>
              <a:buChar char="•"/>
            </a:pPr>
            <a:r>
              <a:rPr b="0" lang="en-US" sz="3200" spc="-1" strike="noStrike">
                <a:solidFill>
                  <a:srgbClr val="000000"/>
                </a:solidFill>
                <a:latin typeface="Calibri"/>
                <a:ea typeface="Calibri"/>
              </a:rPr>
              <a:t>MSOF with AKI, myocarditis encephalopathy or resolution</a:t>
            </a:r>
            <a:endParaRPr b="0" lang="en-US" sz="3200" spc="-1" strike="noStrike">
              <a:solidFill>
                <a:srgbClr val="000000"/>
              </a:solidFill>
              <a:latin typeface="Arial"/>
            </a:endParaRPr>
          </a:p>
          <a:p>
            <a:pPr marL="457200" indent="-228240">
              <a:lnSpc>
                <a:spcPct val="90000"/>
              </a:lnSpc>
              <a:spcBef>
                <a:spcPts val="1001"/>
              </a:spcBef>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6" name="Picture 1" descr=""/>
          <p:cNvPicPr/>
          <p:nvPr/>
        </p:nvPicPr>
        <p:blipFill>
          <a:blip r:embed="rId1"/>
          <a:stretch/>
        </p:blipFill>
        <p:spPr>
          <a:xfrm>
            <a:off x="633600" y="188640"/>
            <a:ext cx="10924560" cy="648036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2477160" y="216000"/>
            <a:ext cx="708192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3200" spc="-1" strike="noStrike">
                <a:solidFill>
                  <a:srgbClr val="3366ff"/>
                </a:solidFill>
                <a:latin typeface="Arial"/>
                <a:ea typeface="Arial"/>
              </a:rPr>
              <a:t>Testing Capacity: a major challenge</a:t>
            </a:r>
            <a:endParaRPr b="0" lang="en-US" sz="3200" spc="-1" strike="noStrike">
              <a:latin typeface="Arial"/>
            </a:endParaRPr>
          </a:p>
        </p:txBody>
      </p:sp>
      <p:pic>
        <p:nvPicPr>
          <p:cNvPr id="268" name="Picture 5" descr="Screen Shot 2020-03-22 at 6.49.04 AM.png"/>
          <p:cNvPicPr/>
          <p:nvPr/>
        </p:nvPicPr>
        <p:blipFill>
          <a:blip r:embed="rId1"/>
          <a:stretch/>
        </p:blipFill>
        <p:spPr>
          <a:xfrm>
            <a:off x="2336760" y="828720"/>
            <a:ext cx="7522200" cy="5836320"/>
          </a:xfrm>
          <a:prstGeom prst="rect">
            <a:avLst/>
          </a:prstGeom>
          <a:ln>
            <a:noFill/>
          </a:ln>
        </p:spPr>
      </p:pic>
      <p:sp>
        <p:nvSpPr>
          <p:cNvPr id="269" name="CustomShape 2"/>
          <p:cNvSpPr/>
          <p:nvPr/>
        </p:nvSpPr>
        <p:spPr>
          <a:xfrm>
            <a:off x="2641680" y="6596280"/>
            <a:ext cx="6586560" cy="2577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100" spc="-1" strike="noStrike">
                <a:solidFill>
                  <a:srgbClr val="000000"/>
                </a:solidFill>
                <a:latin typeface="Arial"/>
                <a:ea typeface="Arial"/>
              </a:rPr>
              <a:t>https://www.businessinsider.com/coronavirus-testing-covid-19-tests-per-capita-chart-us-behind-2020-3</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0" name="Google Shape;173;p12" descr="Screen Shot 2020-03-14 at 9.48.09 PM.png"/>
          <p:cNvPicPr/>
          <p:nvPr/>
        </p:nvPicPr>
        <p:blipFill>
          <a:blip r:embed="rId1"/>
          <a:stretch/>
        </p:blipFill>
        <p:spPr>
          <a:xfrm>
            <a:off x="0" y="128520"/>
            <a:ext cx="12191760" cy="6729120"/>
          </a:xfrm>
          <a:prstGeom prst="rect">
            <a:avLst/>
          </a:prstGeom>
          <a:ln>
            <a:noFill/>
          </a:ln>
        </p:spPr>
      </p:pic>
      <p:sp>
        <p:nvSpPr>
          <p:cNvPr id="271" name="CustomShape 1"/>
          <p:cNvSpPr/>
          <p:nvPr/>
        </p:nvSpPr>
        <p:spPr>
          <a:xfrm>
            <a:off x="8548200" y="662040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Google Shape;194;p15" descr="Screen Shot 2020-03-14 at 9.18.06 PM.png"/>
          <p:cNvPicPr/>
          <p:nvPr/>
        </p:nvPicPr>
        <p:blipFill>
          <a:blip r:embed="rId1"/>
          <a:stretch/>
        </p:blipFill>
        <p:spPr>
          <a:xfrm>
            <a:off x="0" y="116280"/>
            <a:ext cx="12191760" cy="6741360"/>
          </a:xfrm>
          <a:prstGeom prst="rect">
            <a:avLst/>
          </a:prstGeom>
          <a:ln>
            <a:noFill/>
          </a:ln>
        </p:spPr>
      </p:pic>
      <p:sp>
        <p:nvSpPr>
          <p:cNvPr id="273" name="CustomShape 1"/>
          <p:cNvSpPr/>
          <p:nvPr/>
        </p:nvSpPr>
        <p:spPr>
          <a:xfrm>
            <a:off x="8548200" y="657828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Google Shape;187;p14" descr="Screen Shot 2020-03-14 at 9.10.01 PM.png"/>
          <p:cNvPicPr/>
          <p:nvPr/>
        </p:nvPicPr>
        <p:blipFill>
          <a:blip r:embed="rId1"/>
          <a:stretch/>
        </p:blipFill>
        <p:spPr>
          <a:xfrm>
            <a:off x="649080" y="412920"/>
            <a:ext cx="11403720" cy="6332040"/>
          </a:xfrm>
          <a:prstGeom prst="rect">
            <a:avLst/>
          </a:prstGeom>
          <a:ln>
            <a:noFill/>
          </a:ln>
        </p:spPr>
      </p:pic>
      <p:pic>
        <p:nvPicPr>
          <p:cNvPr id="275" name="Google Shape;188;p14" descr="Screen Shot 2020-03-14 at 9.09.09 PM.png"/>
          <p:cNvPicPr/>
          <p:nvPr/>
        </p:nvPicPr>
        <p:blipFill>
          <a:blip r:embed="rId2"/>
          <a:stretch/>
        </p:blipFill>
        <p:spPr>
          <a:xfrm>
            <a:off x="8688240" y="6336000"/>
            <a:ext cx="3503160" cy="521640"/>
          </a:xfrm>
          <a:prstGeom prst="rect">
            <a:avLst/>
          </a:prstGeom>
          <a:ln>
            <a:noFill/>
          </a:ln>
        </p:spPr>
      </p:pic>
      <p:sp>
        <p:nvSpPr>
          <p:cNvPr id="276" name="CustomShape 1"/>
          <p:cNvSpPr/>
          <p:nvPr/>
        </p:nvSpPr>
        <p:spPr>
          <a:xfrm>
            <a:off x="8198640" y="6392160"/>
            <a:ext cx="3979080" cy="821160"/>
          </a:xfrm>
          <a:prstGeom prst="rect">
            <a:avLst/>
          </a:prstGeom>
          <a:solidFill>
            <a:srgbClr val="ffffff"/>
          </a:solidFill>
          <a:ln>
            <a:noFill/>
          </a:ln>
        </p:spPr>
        <p:style>
          <a:lnRef idx="0"/>
          <a:fillRef idx="0"/>
          <a:effectRef idx="0"/>
          <a:fontRef idx="minor"/>
        </p:style>
        <p:txBody>
          <a:bodyPr>
            <a:spAutoFit/>
          </a:bodyPr>
          <a:p>
            <a:pPr>
              <a:lnSpc>
                <a:spcPct val="200000"/>
              </a:lnSpc>
            </a:pPr>
            <a:r>
              <a:rPr b="0" lang="en-US" sz="1200" spc="-1" strike="noStrike">
                <a:solidFill>
                  <a:srgbClr val="000000"/>
                </a:solidFill>
                <a:latin typeface="Calibri"/>
                <a:ea typeface="Calibri"/>
              </a:rPr>
              <a:t>Source: CROI Meeting, </a:t>
            </a:r>
            <a:r>
              <a:rPr b="0" lang="en-US" sz="1200" spc="-1" strike="noStrike" u="sng">
                <a:solidFill>
                  <a:srgbClr val="0563c1"/>
                </a:solidFill>
                <a:uFillTx/>
                <a:latin typeface="Calibri"/>
                <a:ea typeface="Calibri"/>
                <a:hlinkClick r:id="rId3"/>
              </a:rPr>
              <a:t>https://special.croi.capitalreach.com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7" name="Google Shape;212;p18" descr="Screen Shot 2020-03-14 at 9.20.01 PM.png"/>
          <p:cNvPicPr/>
          <p:nvPr/>
        </p:nvPicPr>
        <p:blipFill>
          <a:blip r:embed="rId1"/>
          <a:stretch/>
        </p:blipFill>
        <p:spPr>
          <a:xfrm>
            <a:off x="0" y="0"/>
            <a:ext cx="12191760" cy="6741360"/>
          </a:xfrm>
          <a:prstGeom prst="rect">
            <a:avLst/>
          </a:prstGeom>
          <a:ln>
            <a:noFill/>
          </a:ln>
        </p:spPr>
      </p:pic>
      <p:sp>
        <p:nvSpPr>
          <p:cNvPr id="278" name="CustomShape 1"/>
          <p:cNvSpPr/>
          <p:nvPr/>
        </p:nvSpPr>
        <p:spPr>
          <a:xfrm>
            <a:off x="8548200" y="660636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Picture 3" descr=""/>
          <p:cNvPicPr/>
          <p:nvPr/>
        </p:nvPicPr>
        <p:blipFill>
          <a:blip r:embed="rId1"/>
          <a:stretch/>
        </p:blipFill>
        <p:spPr>
          <a:xfrm>
            <a:off x="251640" y="112320"/>
            <a:ext cx="11940120" cy="6633360"/>
          </a:xfrm>
          <a:prstGeom prst="rect">
            <a:avLst/>
          </a:prstGeom>
          <a:ln>
            <a:noFill/>
          </a:ln>
        </p:spPr>
      </p:pic>
      <p:sp>
        <p:nvSpPr>
          <p:cNvPr id="280" name="CustomShape 1"/>
          <p:cNvSpPr/>
          <p:nvPr/>
        </p:nvSpPr>
        <p:spPr>
          <a:xfrm>
            <a:off x="9514440" y="6596280"/>
            <a:ext cx="267696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MGH Grand Rounds 12 Mar 20</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838080" y="500040"/>
            <a:ext cx="10515240" cy="1325160"/>
          </a:xfrm>
          <a:prstGeom prst="rect">
            <a:avLst/>
          </a:prstGeom>
          <a:noFill/>
          <a:ln>
            <a:noFill/>
          </a:ln>
        </p:spPr>
        <p:txBody>
          <a:bodyPr anchor="ctr">
            <a:normAutofit/>
          </a:bodyPr>
          <a:p>
            <a:pPr>
              <a:lnSpc>
                <a:spcPct val="90000"/>
              </a:lnSpc>
            </a:pPr>
            <a:r>
              <a:rPr b="0" lang="en-US" sz="4000" spc="-1" strike="noStrike">
                <a:solidFill>
                  <a:srgbClr val="000000"/>
                </a:solidFill>
                <a:latin typeface="Arial"/>
                <a:ea typeface="Arial"/>
              </a:rPr>
              <a:t>Objectives</a:t>
            </a:r>
            <a:endParaRPr b="0" lang="en-US" sz="4000" spc="-1" strike="noStrike">
              <a:solidFill>
                <a:srgbClr val="000000"/>
              </a:solidFill>
              <a:latin typeface="Arial"/>
            </a:endParaRPr>
          </a:p>
        </p:txBody>
      </p:sp>
      <p:sp>
        <p:nvSpPr>
          <p:cNvPr id="217" name="TextShape 2"/>
          <p:cNvSpPr txBox="1"/>
          <p:nvPr/>
        </p:nvSpPr>
        <p:spPr>
          <a:xfrm>
            <a:off x="838080" y="1825560"/>
            <a:ext cx="10515240" cy="4350960"/>
          </a:xfrm>
          <a:prstGeom prst="rect">
            <a:avLst/>
          </a:prstGeom>
          <a:noFill/>
          <a:ln>
            <a:noFill/>
          </a:ln>
        </p:spPr>
        <p:txBody>
          <a:bodyPr>
            <a:normAutofit/>
          </a:bodyPr>
          <a:p>
            <a:pPr marL="228600" indent="-228240">
              <a:lnSpc>
                <a:spcPct val="80000"/>
              </a:lnSpc>
              <a:buClr>
                <a:srgbClr val="000000"/>
              </a:buClr>
              <a:buFont typeface="Arial"/>
              <a:buChar char="•"/>
            </a:pPr>
            <a:r>
              <a:rPr b="0" lang="en-US" sz="3330" spc="-1" strike="noStrike">
                <a:solidFill>
                  <a:srgbClr val="000000"/>
                </a:solidFill>
                <a:latin typeface="Calibri"/>
                <a:ea typeface="Calibri"/>
              </a:rPr>
              <a:t>Epidemiology</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Virology</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Clinical features</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Special populations</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Personal protective equipment</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Mitigation strategies</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Investigational drugs and vaccines</a:t>
            </a:r>
            <a:endParaRPr b="0" lang="en-US" sz="333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330" spc="-1" strike="noStrike">
                <a:solidFill>
                  <a:srgbClr val="000000"/>
                </a:solidFill>
                <a:latin typeface="Calibri"/>
                <a:ea typeface="Calibri"/>
              </a:rPr>
              <a:t>Where you can learn more</a:t>
            </a:r>
            <a:endParaRPr b="0" lang="en-US" sz="3330" spc="-1" strike="noStrike">
              <a:solidFill>
                <a:srgbClr val="000000"/>
              </a:solidFill>
              <a:latin typeface="Arial"/>
            </a:endParaRPr>
          </a:p>
          <a:p>
            <a:pPr marL="228600" indent="-16920">
              <a:lnSpc>
                <a:spcPct val="80000"/>
              </a:lnSpc>
              <a:spcBef>
                <a:spcPts val="1001"/>
              </a:spcBef>
            </a:pPr>
            <a:endParaRPr b="0" lang="en-US" sz="333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1" name="Google Shape;200;p16" descr="Screen Shot 2020-03-14 at 9.11.47 PM.png"/>
          <p:cNvPicPr/>
          <p:nvPr/>
        </p:nvPicPr>
        <p:blipFill>
          <a:blip r:embed="rId1"/>
          <a:stretch/>
        </p:blipFill>
        <p:spPr>
          <a:xfrm>
            <a:off x="1051920" y="219600"/>
            <a:ext cx="10293840" cy="6638040"/>
          </a:xfrm>
          <a:prstGeom prst="rect">
            <a:avLst/>
          </a:prstGeom>
          <a:ln>
            <a:noFill/>
          </a:ln>
        </p:spPr>
      </p:pic>
      <p:sp>
        <p:nvSpPr>
          <p:cNvPr id="282" name="CustomShape 1"/>
          <p:cNvSpPr/>
          <p:nvPr/>
        </p:nvSpPr>
        <p:spPr>
          <a:xfrm>
            <a:off x="8209800" y="6564240"/>
            <a:ext cx="398196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000000"/>
                </a:solidFill>
                <a:latin typeface="Calibri"/>
                <a:ea typeface="Calibri"/>
              </a:rPr>
              <a:t>Source: CROI Meeting, https://special.croi.capitalreach.com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3" name="Google Shape;232;p21" descr="Screen Shot 2020-03-14 at 9.19.08 PM.png"/>
          <p:cNvPicPr/>
          <p:nvPr/>
        </p:nvPicPr>
        <p:blipFill>
          <a:blip r:embed="rId1"/>
          <a:stretch/>
        </p:blipFill>
        <p:spPr>
          <a:xfrm>
            <a:off x="0" y="133200"/>
            <a:ext cx="12191760" cy="6724440"/>
          </a:xfrm>
          <a:prstGeom prst="rect">
            <a:avLst/>
          </a:prstGeom>
          <a:ln>
            <a:noFill/>
          </a:ln>
        </p:spPr>
      </p:pic>
      <p:sp>
        <p:nvSpPr>
          <p:cNvPr id="284" name="CustomShape 1"/>
          <p:cNvSpPr/>
          <p:nvPr/>
        </p:nvSpPr>
        <p:spPr>
          <a:xfrm>
            <a:off x="8548200" y="659232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838080" y="209160"/>
            <a:ext cx="10515240" cy="1325520"/>
          </a:xfrm>
          <a:prstGeom prst="rect">
            <a:avLst/>
          </a:prstGeom>
          <a:noFill/>
          <a:ln>
            <a:noFill/>
          </a:ln>
        </p:spPr>
        <p:txBody>
          <a:bodyPr anchor="ctr">
            <a:noAutofit/>
          </a:bodyPr>
          <a:p>
            <a:pPr>
              <a:lnSpc>
                <a:spcPct val="90000"/>
              </a:lnSpc>
            </a:pPr>
            <a:r>
              <a:rPr b="1" lang="en-US" sz="4400" spc="-1" strike="noStrike">
                <a:solidFill>
                  <a:srgbClr val="000000"/>
                </a:solidFill>
                <a:latin typeface="Calibri"/>
                <a:ea typeface="Calibri"/>
              </a:rPr>
              <a:t>How long does virus survive on surfaces? </a:t>
            </a:r>
            <a:endParaRPr b="0" lang="en-US" sz="4400" spc="-1" strike="noStrike">
              <a:solidFill>
                <a:srgbClr val="000000"/>
              </a:solidFill>
              <a:latin typeface="Arial"/>
            </a:endParaRPr>
          </a:p>
        </p:txBody>
      </p:sp>
      <p:sp>
        <p:nvSpPr>
          <p:cNvPr id="286" name="TextShape 2"/>
          <p:cNvSpPr txBox="1"/>
          <p:nvPr/>
        </p:nvSpPr>
        <p:spPr>
          <a:xfrm>
            <a:off x="838080" y="1465560"/>
            <a:ext cx="10515240" cy="4350960"/>
          </a:xfrm>
          <a:prstGeom prst="rect">
            <a:avLst/>
          </a:prstGeom>
          <a:noFill/>
          <a:ln>
            <a:noFill/>
          </a:ln>
        </p:spPr>
        <p:txBody>
          <a:bodyPr>
            <a:noAutofit/>
          </a:bodyPr>
          <a:p>
            <a:pPr marL="457200" indent="-406080">
              <a:lnSpc>
                <a:spcPct val="115000"/>
              </a:lnSpc>
              <a:buClr>
                <a:srgbClr val="000000"/>
              </a:buClr>
              <a:buFont typeface="Arial"/>
              <a:buChar char="•"/>
            </a:pPr>
            <a:r>
              <a:rPr b="0" lang="en-US" sz="3200" spc="-1" strike="noStrike">
                <a:solidFill>
                  <a:srgbClr val="000000"/>
                </a:solidFill>
                <a:latin typeface="Calibri"/>
                <a:ea typeface="Calibri"/>
              </a:rPr>
              <a:t>Stability of SAR-CoV-2 similar to SARS-CoV-1</a:t>
            </a:r>
            <a:endParaRPr b="0" lang="en-US" sz="3200" spc="-1" strike="noStrike">
              <a:solidFill>
                <a:srgbClr val="000000"/>
              </a:solidFill>
              <a:latin typeface="Arial"/>
            </a:endParaRPr>
          </a:p>
          <a:p>
            <a:pPr lvl="1" marL="914400" indent="-406080">
              <a:lnSpc>
                <a:spcPct val="115000"/>
              </a:lnSpc>
              <a:buClr>
                <a:srgbClr val="000000"/>
              </a:buClr>
              <a:buFont typeface="Arial"/>
              <a:buChar char="•"/>
            </a:pPr>
            <a:r>
              <a:rPr b="0" lang="en-US" sz="2800" spc="-1" strike="noStrike">
                <a:solidFill>
                  <a:srgbClr val="000000"/>
                </a:solidFill>
                <a:latin typeface="Calibri"/>
                <a:ea typeface="Calibri"/>
              </a:rPr>
              <a:t>Aerosols: hours</a:t>
            </a:r>
            <a:endParaRPr b="0" lang="en-US" sz="2800" spc="-1" strike="noStrike">
              <a:solidFill>
                <a:srgbClr val="000000"/>
              </a:solidFill>
              <a:latin typeface="Arial"/>
            </a:endParaRPr>
          </a:p>
          <a:p>
            <a:pPr lvl="1" marL="914400" indent="-406080">
              <a:lnSpc>
                <a:spcPct val="115000"/>
              </a:lnSpc>
              <a:buClr>
                <a:srgbClr val="000000"/>
              </a:buClr>
              <a:buFont typeface="Arial"/>
              <a:buChar char="•"/>
            </a:pPr>
            <a:r>
              <a:rPr b="0" lang="en-US" sz="2800" spc="-1" strike="noStrike">
                <a:solidFill>
                  <a:srgbClr val="000000"/>
                </a:solidFill>
                <a:latin typeface="Calibri"/>
                <a:ea typeface="Calibri"/>
              </a:rPr>
              <a:t>Surfaces: days</a:t>
            </a:r>
            <a:endParaRPr b="0" lang="en-US" sz="2800" spc="-1" strike="noStrike">
              <a:solidFill>
                <a:srgbClr val="000000"/>
              </a:solidFill>
              <a:latin typeface="Arial"/>
            </a:endParaRPr>
          </a:p>
          <a:p>
            <a:pPr lvl="1" marL="914400" indent="-406080">
              <a:lnSpc>
                <a:spcPct val="115000"/>
              </a:lnSpc>
              <a:buClr>
                <a:srgbClr val="000000"/>
              </a:buClr>
              <a:buFont typeface="Arial"/>
              <a:buChar char="•"/>
            </a:pPr>
            <a:r>
              <a:rPr b="0" lang="en-US" sz="2800" spc="-1" strike="noStrike">
                <a:solidFill>
                  <a:srgbClr val="000000"/>
                </a:solidFill>
                <a:latin typeface="Calibri"/>
                <a:ea typeface="Calibri"/>
              </a:rPr>
              <a:t>Dependent on inoculum shed</a:t>
            </a:r>
            <a:endParaRPr b="0" lang="en-US" sz="2800" spc="-1" strike="noStrike">
              <a:solidFill>
                <a:srgbClr val="000000"/>
              </a:solidFill>
              <a:latin typeface="Arial"/>
            </a:endParaRPr>
          </a:p>
        </p:txBody>
      </p:sp>
      <p:sp>
        <p:nvSpPr>
          <p:cNvPr id="287" name="CustomShape 3"/>
          <p:cNvSpPr/>
          <p:nvPr/>
        </p:nvSpPr>
        <p:spPr>
          <a:xfrm>
            <a:off x="9941760" y="2899440"/>
            <a:ext cx="1753920" cy="706680"/>
          </a:xfrm>
          <a:prstGeom prst="rect">
            <a:avLst/>
          </a:prstGeom>
          <a:noFill/>
          <a:ln>
            <a:noFill/>
          </a:ln>
        </p:spPr>
        <p:style>
          <a:lnRef idx="0"/>
          <a:fillRef idx="0"/>
          <a:effectRef idx="0"/>
          <a:fontRef idx="minor"/>
        </p:style>
        <p:txBody>
          <a:bodyPr tIns="91440" bIns="91440">
            <a:noAutofit/>
          </a:bodyPr>
          <a:p>
            <a:pPr>
              <a:lnSpc>
                <a:spcPct val="100000"/>
              </a:lnSpc>
            </a:pPr>
            <a:r>
              <a:rPr b="0" lang="en-US" sz="2400" spc="-1" strike="noStrike">
                <a:solidFill>
                  <a:srgbClr val="000000"/>
                </a:solidFill>
                <a:latin typeface="Calibri"/>
                <a:ea typeface="Calibri"/>
              </a:rPr>
              <a:t>SARS-CoV-2</a:t>
            </a:r>
            <a:endParaRPr b="0" lang="en-US" sz="2400" spc="-1" strike="noStrike">
              <a:latin typeface="Arial"/>
            </a:endParaRPr>
          </a:p>
          <a:p>
            <a:pPr>
              <a:lnSpc>
                <a:spcPct val="100000"/>
              </a:lnSpc>
            </a:pPr>
            <a:r>
              <a:rPr b="0" lang="en-US" sz="2400" spc="-1" strike="noStrike">
                <a:solidFill>
                  <a:srgbClr val="000000"/>
                </a:solidFill>
                <a:latin typeface="Calibri"/>
                <a:ea typeface="Calibri"/>
              </a:rPr>
              <a:t>SARS-CoV-1</a:t>
            </a:r>
            <a:endParaRPr b="0" lang="en-US" sz="2400" spc="-1" strike="noStrike">
              <a:latin typeface="Arial"/>
            </a:endParaRPr>
          </a:p>
        </p:txBody>
      </p:sp>
      <p:pic>
        <p:nvPicPr>
          <p:cNvPr id="288" name="Picture 1" descr="Screen Shot 2020-03-18 at 12.55.04 PM.png"/>
          <p:cNvPicPr/>
          <p:nvPr/>
        </p:nvPicPr>
        <p:blipFill>
          <a:blip r:embed="rId1"/>
          <a:stretch/>
        </p:blipFill>
        <p:spPr>
          <a:xfrm rot="5400000">
            <a:off x="4909320" y="-804240"/>
            <a:ext cx="2486880" cy="11758680"/>
          </a:xfrm>
          <a:prstGeom prst="rect">
            <a:avLst/>
          </a:prstGeom>
          <a:ln>
            <a:noFill/>
          </a:ln>
        </p:spPr>
      </p:pic>
      <p:sp>
        <p:nvSpPr>
          <p:cNvPr id="289" name="CustomShape 4"/>
          <p:cNvSpPr/>
          <p:nvPr/>
        </p:nvSpPr>
        <p:spPr>
          <a:xfrm>
            <a:off x="9830520" y="3528000"/>
            <a:ext cx="109440" cy="109440"/>
          </a:xfrm>
          <a:prstGeom prst="ellipse">
            <a:avLst/>
          </a:prstGeom>
          <a:solidFill>
            <a:srgbClr val="c33a3e"/>
          </a:solidFill>
          <a:ln w="9360">
            <a:solidFill>
              <a:srgbClr val="c33a3e"/>
            </a:solidFill>
            <a:round/>
          </a:ln>
          <a:effectLst>
            <a:outerShdw dist="23040" dir="5400000">
              <a:srgbClr val="000000">
                <a:alpha val="35000"/>
              </a:srgbClr>
            </a:outerShdw>
          </a:effectLst>
        </p:spPr>
        <p:style>
          <a:lnRef idx="0"/>
          <a:fillRef idx="0"/>
          <a:effectRef idx="0"/>
          <a:fontRef idx="minor"/>
        </p:style>
      </p:sp>
      <p:sp>
        <p:nvSpPr>
          <p:cNvPr id="290" name="CustomShape 5"/>
          <p:cNvSpPr/>
          <p:nvPr/>
        </p:nvSpPr>
        <p:spPr>
          <a:xfrm>
            <a:off x="9841680" y="3147120"/>
            <a:ext cx="109440" cy="109440"/>
          </a:xfrm>
          <a:prstGeom prst="ellipse">
            <a:avLst/>
          </a:prstGeom>
          <a:gradFill rotWithShape="0">
            <a:gsLst>
              <a:gs pos="0">
                <a:srgbClr val="306cd6"/>
              </a:gs>
              <a:gs pos="100000">
                <a:srgbClr val="a4b9ff"/>
              </a:gs>
            </a:gsLst>
            <a:lin ang="16200000"/>
          </a:gradFill>
          <a:ln w="9360">
            <a:solidFill>
              <a:srgbClr val="3f6ec2"/>
            </a:solidFill>
            <a:round/>
          </a:ln>
          <a:effectLst>
            <a:outerShdw dist="23040" dir="5400000">
              <a:srgbClr val="000000">
                <a:alpha val="35000"/>
              </a:srgbClr>
            </a:outerShdw>
          </a:effectLst>
        </p:spPr>
        <p:style>
          <a:lnRef idx="0"/>
          <a:fillRef idx="0"/>
          <a:effectRef idx="0"/>
          <a:fontRef idx="minor"/>
        </p:style>
      </p:sp>
      <p:sp>
        <p:nvSpPr>
          <p:cNvPr id="291" name="CustomShape 6"/>
          <p:cNvSpPr/>
          <p:nvPr/>
        </p:nvSpPr>
        <p:spPr>
          <a:xfrm>
            <a:off x="9912600" y="6475680"/>
            <a:ext cx="2259720" cy="257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100" spc="-1" strike="noStrike">
                <a:solidFill>
                  <a:srgbClr val="000000"/>
                </a:solidFill>
                <a:latin typeface="Arial"/>
                <a:ea typeface="Arial"/>
              </a:rPr>
              <a:t>Van Dermalen N  NEJM 17Mar20</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2" name="Google Shape;260;p24" descr="Screen Shot 2020-03-14 at 9.20.49 PM.png"/>
          <p:cNvPicPr/>
          <p:nvPr/>
        </p:nvPicPr>
        <p:blipFill>
          <a:blip r:embed="rId1"/>
          <a:stretch/>
        </p:blipFill>
        <p:spPr>
          <a:xfrm>
            <a:off x="0" y="62640"/>
            <a:ext cx="12191760" cy="6712200"/>
          </a:xfrm>
          <a:prstGeom prst="rect">
            <a:avLst/>
          </a:prstGeom>
          <a:ln>
            <a:noFill/>
          </a:ln>
        </p:spPr>
      </p:pic>
      <p:sp>
        <p:nvSpPr>
          <p:cNvPr id="293" name="CustomShape 1"/>
          <p:cNvSpPr/>
          <p:nvPr/>
        </p:nvSpPr>
        <p:spPr>
          <a:xfrm>
            <a:off x="8548200" y="657828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Picture 1" descr=""/>
          <p:cNvPicPr/>
          <p:nvPr/>
        </p:nvPicPr>
        <p:blipFill>
          <a:blip r:embed="rId1"/>
          <a:stretch/>
        </p:blipFill>
        <p:spPr>
          <a:xfrm>
            <a:off x="645840" y="353160"/>
            <a:ext cx="10900080" cy="615096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Google Shape;278;p26" descr="Screen Shot 2020-03-14 at 11.11.19 PM.png"/>
          <p:cNvPicPr/>
          <p:nvPr/>
        </p:nvPicPr>
        <p:blipFill>
          <a:blip r:embed="rId1"/>
          <a:stretch/>
        </p:blipFill>
        <p:spPr>
          <a:xfrm>
            <a:off x="6840000" y="1116720"/>
            <a:ext cx="4804560" cy="5710320"/>
          </a:xfrm>
          <a:prstGeom prst="rect">
            <a:avLst/>
          </a:prstGeom>
          <a:ln>
            <a:noFill/>
          </a:ln>
        </p:spPr>
      </p:pic>
      <p:pic>
        <p:nvPicPr>
          <p:cNvPr id="296" name="Picture 3" descr="Screen Shot 2020-03-16 at 2.15.08 PM.png"/>
          <p:cNvPicPr/>
          <p:nvPr/>
        </p:nvPicPr>
        <p:blipFill>
          <a:blip r:embed="rId2"/>
          <a:stretch/>
        </p:blipFill>
        <p:spPr>
          <a:xfrm>
            <a:off x="523080" y="1279440"/>
            <a:ext cx="5429160" cy="5180400"/>
          </a:xfrm>
          <a:prstGeom prst="rect">
            <a:avLst/>
          </a:prstGeom>
          <a:ln>
            <a:noFill/>
          </a:ln>
        </p:spPr>
      </p:pic>
      <p:sp>
        <p:nvSpPr>
          <p:cNvPr id="297" name="CustomShape 1"/>
          <p:cNvSpPr/>
          <p:nvPr/>
        </p:nvSpPr>
        <p:spPr>
          <a:xfrm>
            <a:off x="1988280" y="183600"/>
            <a:ext cx="8676000" cy="6998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4000" spc="-1" strike="noStrike">
                <a:solidFill>
                  <a:srgbClr val="000000"/>
                </a:solidFill>
                <a:latin typeface="Arial"/>
                <a:ea typeface="Arial"/>
              </a:rPr>
              <a:t>How social distancing disrupts spread</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TextShape 1"/>
          <p:cNvSpPr txBox="1"/>
          <p:nvPr/>
        </p:nvSpPr>
        <p:spPr>
          <a:xfrm>
            <a:off x="276480" y="217080"/>
            <a:ext cx="116384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a:ea typeface="Calibri"/>
              </a:rPr>
              <a:t>Impact of Social Distancing-Historical Data</a:t>
            </a:r>
            <a:endParaRPr b="0" lang="en-US" sz="4400" spc="-1" strike="noStrike">
              <a:solidFill>
                <a:srgbClr val="000000"/>
              </a:solidFill>
              <a:latin typeface="Arial"/>
            </a:endParaRPr>
          </a:p>
        </p:txBody>
      </p:sp>
      <p:pic>
        <p:nvPicPr>
          <p:cNvPr id="299" name="Picture 4" descr=""/>
          <p:cNvPicPr/>
          <p:nvPr/>
        </p:nvPicPr>
        <p:blipFill>
          <a:blip r:embed="rId1"/>
          <a:stretch/>
        </p:blipFill>
        <p:spPr>
          <a:xfrm>
            <a:off x="1054800" y="1542960"/>
            <a:ext cx="10081800" cy="494964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299160" y="272520"/>
            <a:ext cx="116384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a:ea typeface="Calibri"/>
              </a:rPr>
              <a:t>Impact of Social Distancing-Early COVID-19 Data</a:t>
            </a:r>
            <a:endParaRPr b="0" lang="en-US" sz="4400" spc="-1" strike="noStrike">
              <a:solidFill>
                <a:srgbClr val="000000"/>
              </a:solidFill>
              <a:latin typeface="Arial"/>
            </a:endParaRPr>
          </a:p>
        </p:txBody>
      </p:sp>
      <p:pic>
        <p:nvPicPr>
          <p:cNvPr id="301" name="Picture 3" descr=""/>
          <p:cNvPicPr/>
          <p:nvPr/>
        </p:nvPicPr>
        <p:blipFill>
          <a:blip r:embed="rId1"/>
          <a:stretch/>
        </p:blipFill>
        <p:spPr>
          <a:xfrm>
            <a:off x="1817640" y="1690560"/>
            <a:ext cx="8601840" cy="4801680"/>
          </a:xfrm>
          <a:prstGeom prst="rect">
            <a:avLst/>
          </a:prstGeom>
          <a:ln>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304920" y="0"/>
            <a:ext cx="11048760" cy="823680"/>
          </a:xfrm>
          <a:prstGeom prst="rect">
            <a:avLst/>
          </a:prstGeom>
          <a:noFill/>
          <a:ln>
            <a:noFill/>
          </a:ln>
        </p:spPr>
        <p:txBody>
          <a:bodyPr anchor="ctr">
            <a:noAutofit/>
          </a:bodyPr>
          <a:p>
            <a:pPr>
              <a:lnSpc>
                <a:spcPct val="90000"/>
              </a:lnSpc>
            </a:pPr>
            <a:r>
              <a:rPr b="1" lang="en-US" sz="4400" spc="-1" strike="noStrike">
                <a:solidFill>
                  <a:srgbClr val="000000"/>
                </a:solidFill>
                <a:latin typeface="Calibri"/>
                <a:ea typeface="Calibri"/>
              </a:rPr>
              <a:t>NPI: Personal Action</a:t>
            </a:r>
            <a:endParaRPr b="0" lang="en-US" sz="4400" spc="-1" strike="noStrike">
              <a:solidFill>
                <a:srgbClr val="000000"/>
              </a:solidFill>
              <a:latin typeface="Arial"/>
            </a:endParaRPr>
          </a:p>
        </p:txBody>
      </p:sp>
      <p:sp>
        <p:nvSpPr>
          <p:cNvPr id="303" name="TextShape 2"/>
          <p:cNvSpPr txBox="1"/>
          <p:nvPr/>
        </p:nvSpPr>
        <p:spPr>
          <a:xfrm>
            <a:off x="451440" y="824040"/>
            <a:ext cx="10901880" cy="4350960"/>
          </a:xfrm>
          <a:prstGeom prst="rect">
            <a:avLst/>
          </a:prstGeom>
          <a:noFill/>
          <a:ln>
            <a:noFill/>
          </a:ln>
        </p:spPr>
        <p:txBody>
          <a:bodyPr>
            <a:noAutofit/>
          </a:bodyPr>
          <a:p>
            <a:pPr marL="4572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Everyone can do their part to help us respond to this emerging public health threat</a:t>
            </a:r>
            <a:endParaRPr b="0" lang="en-US" sz="2800" spc="-1" strike="noStrike">
              <a:solidFill>
                <a:srgbClr val="000000"/>
              </a:solidFill>
              <a:latin typeface="Arial"/>
            </a:endParaRPr>
          </a:p>
          <a:p>
            <a:pPr lvl="1" marL="8172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Take care of yourself and follow recommended infection control procedures</a:t>
            </a:r>
            <a:endParaRPr b="0" lang="en-US" sz="2800" spc="-1" strike="noStrike">
              <a:solidFill>
                <a:srgbClr val="000000"/>
              </a:solidFill>
              <a:latin typeface="Arial"/>
            </a:endParaRPr>
          </a:p>
          <a:p>
            <a:pPr lvl="1" marL="8172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After household spread, health care associated infections will be a main driver of new infections.  If you are a healthcare provider, report any new signs of respiratory track infection to your supervisor and to Occupational health before reporting to work so you can be evaluated for testing for SARS COV-2</a:t>
            </a:r>
            <a:endParaRPr b="0" lang="en-US" sz="2800" spc="-1" strike="noStrike">
              <a:solidFill>
                <a:srgbClr val="000000"/>
              </a:solidFill>
              <a:latin typeface="Arial"/>
            </a:endParaRPr>
          </a:p>
          <a:p>
            <a:pPr marL="4572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General preventative measures: </a:t>
            </a:r>
            <a:endParaRPr b="0" lang="en-US" sz="2800" spc="-1" strike="noStrike">
              <a:solidFill>
                <a:srgbClr val="000000"/>
              </a:solidFill>
              <a:latin typeface="Arial"/>
            </a:endParaRPr>
          </a:p>
          <a:p>
            <a:pPr lvl="1" marL="9144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Hand washing with soap and water for at least 20 seconds</a:t>
            </a:r>
            <a:endParaRPr b="0" lang="en-US" sz="2800" spc="-1" strike="noStrike">
              <a:solidFill>
                <a:srgbClr val="000000"/>
              </a:solidFill>
              <a:latin typeface="Arial"/>
            </a:endParaRPr>
          </a:p>
          <a:p>
            <a:pPr lvl="1" marL="9144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Avoiding touching your eyes, nose and mouth with unwashed hands</a:t>
            </a:r>
            <a:endParaRPr b="0" lang="en-US" sz="2800" spc="-1" strike="noStrike">
              <a:solidFill>
                <a:srgbClr val="000000"/>
              </a:solidFill>
              <a:latin typeface="Arial"/>
            </a:endParaRPr>
          </a:p>
          <a:p>
            <a:pPr lvl="1" marL="914400" indent="-456840">
              <a:lnSpc>
                <a:spcPct val="80000"/>
              </a:lnSpc>
              <a:spcBef>
                <a:spcPts val="1001"/>
              </a:spcBef>
              <a:buClr>
                <a:srgbClr val="000000"/>
              </a:buClr>
              <a:buFont typeface="Arial"/>
              <a:buChar char="•"/>
            </a:pPr>
            <a:r>
              <a:rPr b="0" lang="en-US" sz="2800" spc="-1" strike="noStrike">
                <a:solidFill>
                  <a:srgbClr val="000000"/>
                </a:solidFill>
                <a:latin typeface="Calibri"/>
                <a:ea typeface="Calibri"/>
              </a:rPr>
              <a:t>Stay home when sick!  </a:t>
            </a:r>
            <a:endParaRPr b="0" lang="en-US" sz="2800" spc="-1" strike="noStrike">
              <a:solidFill>
                <a:srgbClr val="000000"/>
              </a:solidFill>
              <a:latin typeface="Arial"/>
            </a:endParaRPr>
          </a:p>
          <a:p>
            <a:pPr marL="228600" indent="-16920">
              <a:lnSpc>
                <a:spcPct val="80000"/>
              </a:lnSpc>
              <a:spcBef>
                <a:spcPts val="1001"/>
              </a:spcBef>
            </a:pPr>
            <a:endParaRPr b="0" lang="en-US" sz="2800" spc="-1" strike="noStrike">
              <a:solidFill>
                <a:srgbClr val="000000"/>
              </a:solidFill>
              <a:latin typeface="Arial"/>
            </a:endParaRPr>
          </a:p>
        </p:txBody>
      </p:sp>
      <p:sp>
        <p:nvSpPr>
          <p:cNvPr id="304" name="CustomShape 3"/>
          <p:cNvSpPr/>
          <p:nvPr/>
        </p:nvSpPr>
        <p:spPr>
          <a:xfrm>
            <a:off x="615960" y="6540120"/>
            <a:ext cx="11483640" cy="476640"/>
          </a:xfrm>
          <a:prstGeom prst="rect">
            <a:avLst/>
          </a:prstGeom>
          <a:noFill/>
          <a:ln>
            <a:noFill/>
          </a:ln>
        </p:spPr>
        <p:style>
          <a:lnRef idx="0"/>
          <a:fillRef idx="0"/>
          <a:effectRef idx="0"/>
          <a:fontRef idx="minor"/>
        </p:style>
        <p:txBody>
          <a:bodyPr>
            <a:noAutofit/>
          </a:bodyPr>
          <a:p>
            <a:pPr>
              <a:lnSpc>
                <a:spcPct val="100000"/>
              </a:lnSpc>
            </a:pPr>
            <a:r>
              <a:rPr b="0" lang="en-US" sz="1200" spc="-1" strike="noStrike">
                <a:solidFill>
                  <a:srgbClr val="000000"/>
                </a:solidFill>
                <a:latin typeface="Calibri"/>
                <a:ea typeface="Calibri"/>
              </a:rPr>
              <a:t>Source:https://www.cdc.gov/coronavirus/2019-ncov/cases-updates/summary.html?CDC_AA_refVal=https%3A%2F%2Fwww.cdc.gov%2Fcoronavirus%2F2019-ncov%2Fsummary.html</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838080" y="365040"/>
            <a:ext cx="10515240" cy="1325160"/>
          </a:xfrm>
          <a:prstGeom prst="rect">
            <a:avLst/>
          </a:prstGeom>
          <a:noFill/>
          <a:ln>
            <a:noFill/>
          </a:ln>
        </p:spPr>
        <p:txBody>
          <a:bodyPr anchor="ctr">
            <a:noAutofit/>
          </a:bodyPr>
          <a:p>
            <a:pPr>
              <a:lnSpc>
                <a:spcPct val="90000"/>
              </a:lnSpc>
            </a:pPr>
            <a:r>
              <a:rPr b="1" lang="en-US" sz="4400" spc="-1" strike="noStrike">
                <a:solidFill>
                  <a:srgbClr val="000000"/>
                </a:solidFill>
                <a:latin typeface="Calibri"/>
                <a:ea typeface="Calibri"/>
              </a:rPr>
              <a:t>PPE and Anesthesiologist/CRNA </a:t>
            </a:r>
            <a:endParaRPr b="0" lang="en-US" sz="4400" spc="-1" strike="noStrike">
              <a:solidFill>
                <a:srgbClr val="000000"/>
              </a:solidFill>
              <a:latin typeface="Arial"/>
            </a:endParaRPr>
          </a:p>
        </p:txBody>
      </p:sp>
      <p:sp>
        <p:nvSpPr>
          <p:cNvPr id="306" name="TextShape 2"/>
          <p:cNvSpPr txBox="1"/>
          <p:nvPr/>
        </p:nvSpPr>
        <p:spPr>
          <a:xfrm>
            <a:off x="838080" y="1825560"/>
            <a:ext cx="10755000" cy="4350960"/>
          </a:xfrm>
          <a:prstGeom prst="rect">
            <a:avLst/>
          </a:prstGeom>
          <a:noFill/>
          <a:ln>
            <a:noFill/>
          </a:ln>
        </p:spPr>
        <p:txBody>
          <a:bodyPr>
            <a:normAutofit/>
          </a:bodyPr>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Your leadership is actively engaged in improving access to PPE</a:t>
            </a:r>
            <a:endParaRPr b="0" lang="en-US" sz="3200" spc="-1" strike="noStrike">
              <a:solidFill>
                <a:srgbClr val="000000"/>
              </a:solidFill>
              <a:latin typeface="Arial"/>
            </a:endParaRPr>
          </a:p>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We need to make sure whether in the OR in response to acute respiratory decompensation that intubation occurs in the most controlled way possible </a:t>
            </a:r>
            <a:endParaRPr b="0" lang="en-US" sz="3200" spc="-1" strike="noStrike">
              <a:solidFill>
                <a:srgbClr val="000000"/>
              </a:solidFill>
              <a:latin typeface="Arial"/>
            </a:endParaRPr>
          </a:p>
          <a:p>
            <a:pPr marL="457200" indent="-342720">
              <a:lnSpc>
                <a:spcPct val="90000"/>
              </a:lnSpc>
              <a:spcBef>
                <a:spcPts val="1001"/>
              </a:spcBef>
              <a:buClr>
                <a:srgbClr val="000000"/>
              </a:buClr>
              <a:buFont typeface="Arial"/>
              <a:buChar char="•"/>
            </a:pPr>
            <a:r>
              <a:rPr b="0" lang="en-US" sz="3200" spc="-1" strike="noStrike">
                <a:solidFill>
                  <a:srgbClr val="000000"/>
                </a:solidFill>
                <a:latin typeface="Calibri"/>
                <a:ea typeface="Calibri"/>
              </a:rPr>
              <a:t>We must be diligent in assuring that we follow emerging data on how to best mitigate the risk to high-risk professions like yours </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8" name="Picture 3" descr="Screen Shot 2020-03-16 at 2.00.25 PM.png"/>
          <p:cNvPicPr/>
          <p:nvPr/>
        </p:nvPicPr>
        <p:blipFill>
          <a:blip r:embed="rId1"/>
          <a:stretch/>
        </p:blipFill>
        <p:spPr>
          <a:xfrm>
            <a:off x="290880" y="731520"/>
            <a:ext cx="11752200" cy="6135120"/>
          </a:xfrm>
          <a:prstGeom prst="rect">
            <a:avLst/>
          </a:prstGeom>
          <a:ln>
            <a:noFill/>
          </a:ln>
        </p:spPr>
      </p:pic>
      <p:sp>
        <p:nvSpPr>
          <p:cNvPr id="219" name="CustomShape 1"/>
          <p:cNvSpPr/>
          <p:nvPr/>
        </p:nvSpPr>
        <p:spPr>
          <a:xfrm>
            <a:off x="8557560" y="0"/>
            <a:ext cx="3664440" cy="334440"/>
          </a:xfrm>
          <a:prstGeom prst="rect">
            <a:avLst/>
          </a:prstGeom>
          <a:noFill/>
          <a:ln>
            <a:noFill/>
          </a:ln>
        </p:spPr>
        <p:style>
          <a:lnRef idx="0"/>
          <a:fillRef idx="0"/>
          <a:effectRef idx="0"/>
          <a:fontRef idx="minor"/>
        </p:style>
        <p:txBody>
          <a:bodyPr>
            <a:spAutoFit/>
          </a:bodyPr>
          <a:p>
            <a:pPr>
              <a:lnSpc>
                <a:spcPct val="100000"/>
              </a:lnSpc>
            </a:pPr>
            <a:r>
              <a:rPr b="0" lang="en-US" sz="800" spc="-1" strike="noStrike">
                <a:solidFill>
                  <a:srgbClr val="000000"/>
                </a:solidFill>
                <a:latin typeface="Calibri"/>
                <a:ea typeface="Calibri"/>
              </a:rPr>
              <a:t>Wu Z, McGoogan J. JAMA. Pub </a:t>
            </a:r>
            <a:r>
              <a:rPr b="0" lang="en-US" sz="800" spc="-1" strike="noStrike">
                <a:latin typeface="Arial"/>
                <a:ea typeface="Arial"/>
              </a:rPr>
              <a:t>February 24, 2020. doi:10.1001/jama.2020.2648</a:t>
            </a:r>
            <a:endParaRPr b="0" lang="en-US" sz="800" spc="-1" strike="noStrike">
              <a:latin typeface="Arial"/>
            </a:endParaRPr>
          </a:p>
        </p:txBody>
      </p:sp>
      <p:sp>
        <p:nvSpPr>
          <p:cNvPr id="220" name="TextShape 2"/>
          <p:cNvSpPr txBox="1"/>
          <p:nvPr/>
        </p:nvSpPr>
        <p:spPr>
          <a:xfrm>
            <a:off x="822960" y="91800"/>
            <a:ext cx="10362600" cy="818280"/>
          </a:xfrm>
          <a:prstGeom prst="rect">
            <a:avLst/>
          </a:prstGeom>
          <a:noFill/>
          <a:ln>
            <a:noFill/>
          </a:ln>
        </p:spPr>
        <p:txBody>
          <a:bodyPr anchor="ctr">
            <a:noAutofit/>
          </a:bodyPr>
          <a:p>
            <a:pPr algn="ctr">
              <a:lnSpc>
                <a:spcPct val="90000"/>
              </a:lnSpc>
            </a:pPr>
            <a:r>
              <a:rPr b="0" lang="en-US" sz="4400" spc="-1" strike="noStrike">
                <a:solidFill>
                  <a:srgbClr val="000000"/>
                </a:solidFill>
                <a:latin typeface="Calibri"/>
                <a:ea typeface="Calibri"/>
              </a:rPr>
              <a:t>Early Events</a:t>
            </a:r>
            <a:endParaRPr b="0" lang="en-US" sz="4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7" name="Google Shape;267;g81781b4e3f_0_35" descr=""/>
          <p:cNvPicPr/>
          <p:nvPr/>
        </p:nvPicPr>
        <p:blipFill>
          <a:blip r:embed="rId1"/>
          <a:stretch/>
        </p:blipFill>
        <p:spPr>
          <a:xfrm>
            <a:off x="2819520" y="152280"/>
            <a:ext cx="6552720" cy="655272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8" name="Google Shape;292;g81781b4e3f_0_40" descr=""/>
          <p:cNvPicPr/>
          <p:nvPr/>
        </p:nvPicPr>
        <p:blipFill>
          <a:blip r:embed="rId1"/>
          <a:stretch/>
        </p:blipFill>
        <p:spPr>
          <a:xfrm>
            <a:off x="2521440" y="152280"/>
            <a:ext cx="6552720" cy="6552720"/>
          </a:xfrm>
          <a:prstGeom prst="rect">
            <a:avLst/>
          </a:prstGeom>
          <a:ln>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838080" y="135720"/>
            <a:ext cx="10515240" cy="1325160"/>
          </a:xfrm>
          <a:prstGeom prst="rect">
            <a:avLst/>
          </a:prstGeom>
          <a:noFill/>
          <a:ln>
            <a:noFill/>
          </a:ln>
        </p:spPr>
        <p:txBody>
          <a:bodyPr anchor="ctr">
            <a:normAutofit fontScale="94000"/>
          </a:bodyPr>
          <a:p>
            <a:pPr>
              <a:lnSpc>
                <a:spcPct val="90000"/>
              </a:lnSpc>
            </a:pPr>
            <a:r>
              <a:rPr b="1" lang="en-US" sz="4800" spc="-1" strike="noStrike">
                <a:solidFill>
                  <a:srgbClr val="000000"/>
                </a:solidFill>
                <a:latin typeface="Calibri"/>
                <a:ea typeface="Calibri"/>
              </a:rPr>
              <a:t>Treatment: no specific antiviral available</a:t>
            </a:r>
            <a:endParaRPr b="0" lang="en-US" sz="4800" spc="-1" strike="noStrike">
              <a:solidFill>
                <a:srgbClr val="000000"/>
              </a:solidFill>
              <a:latin typeface="Arial"/>
            </a:endParaRPr>
          </a:p>
        </p:txBody>
      </p:sp>
      <p:sp>
        <p:nvSpPr>
          <p:cNvPr id="310" name="TextShape 2"/>
          <p:cNvSpPr txBox="1"/>
          <p:nvPr/>
        </p:nvSpPr>
        <p:spPr>
          <a:xfrm>
            <a:off x="838080" y="1382040"/>
            <a:ext cx="10821600" cy="4890600"/>
          </a:xfrm>
          <a:prstGeom prst="rect">
            <a:avLst/>
          </a:prstGeom>
          <a:noFill/>
          <a:ln>
            <a:noFill/>
          </a:ln>
        </p:spPr>
        <p:txBody>
          <a:bodyPr>
            <a:normAutofit fontScale="92000"/>
          </a:bodyPr>
          <a:p>
            <a:pPr marL="457200" indent="-342720">
              <a:lnSpc>
                <a:spcPct val="80000"/>
              </a:lnSpc>
              <a:spcBef>
                <a:spcPts val="1001"/>
              </a:spcBef>
              <a:buClr>
                <a:srgbClr val="000000"/>
              </a:buClr>
              <a:buFont typeface="Arial"/>
              <a:buChar char="•"/>
            </a:pPr>
            <a:r>
              <a:rPr b="0" lang="en-US" sz="3600" spc="-1" strike="noStrike">
                <a:solidFill>
                  <a:srgbClr val="000000"/>
                </a:solidFill>
                <a:latin typeface="Calibri"/>
                <a:ea typeface="Calibri"/>
              </a:rPr>
              <a:t>Supportive care</a:t>
            </a:r>
            <a:endParaRPr b="0" lang="en-US" sz="36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Ventilator considerations</a:t>
            </a:r>
            <a:endParaRPr b="0" lang="en-US" sz="32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Concomitant infections (bacterial, viral, fungal)</a:t>
            </a:r>
            <a:endParaRPr b="0" lang="en-US" sz="32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Corticosteroids, IL- 6/8 (tocilizumab)</a:t>
            </a:r>
            <a:endParaRPr b="0" lang="en-US" sz="3200" spc="-1" strike="noStrike">
              <a:solidFill>
                <a:srgbClr val="000000"/>
              </a:solidFill>
              <a:latin typeface="Arial"/>
            </a:endParaRPr>
          </a:p>
          <a:p>
            <a:pPr marL="457200" indent="-342720">
              <a:lnSpc>
                <a:spcPct val="80000"/>
              </a:lnSpc>
              <a:spcBef>
                <a:spcPts val="1001"/>
              </a:spcBef>
              <a:buClr>
                <a:srgbClr val="000000"/>
              </a:buClr>
              <a:buFont typeface="Arial"/>
              <a:buChar char="•"/>
            </a:pPr>
            <a:r>
              <a:rPr b="0" lang="en-US" sz="3600" spc="-1" strike="noStrike">
                <a:solidFill>
                  <a:srgbClr val="000000"/>
                </a:solidFill>
                <a:latin typeface="Calibri"/>
                <a:ea typeface="Calibri"/>
              </a:rPr>
              <a:t>Off the shelf/repurposed agents</a:t>
            </a:r>
            <a:endParaRPr b="0" lang="en-US" sz="36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Lopinavir/ritonavir, chloroquine, penciclovir, ribavirin</a:t>
            </a:r>
            <a:endParaRPr b="0" lang="en-US" sz="32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ARBs/ACE inhibitors</a:t>
            </a:r>
            <a:endParaRPr b="0" lang="en-US" sz="3200" spc="-1" strike="noStrike">
              <a:solidFill>
                <a:srgbClr val="000000"/>
              </a:solidFill>
              <a:latin typeface="Arial"/>
            </a:endParaRPr>
          </a:p>
          <a:p>
            <a:pPr marL="457200" indent="-342720">
              <a:lnSpc>
                <a:spcPct val="80000"/>
              </a:lnSpc>
              <a:spcBef>
                <a:spcPts val="1001"/>
              </a:spcBef>
              <a:buClr>
                <a:srgbClr val="000000"/>
              </a:buClr>
              <a:buFont typeface="Arial"/>
              <a:buChar char="•"/>
            </a:pPr>
            <a:r>
              <a:rPr b="0" lang="en-US" sz="3600" spc="-1" strike="noStrike">
                <a:solidFill>
                  <a:srgbClr val="000000"/>
                </a:solidFill>
                <a:latin typeface="Calibri"/>
                <a:ea typeface="Calibri"/>
              </a:rPr>
              <a:t>Experimental medications</a:t>
            </a:r>
            <a:endParaRPr b="0" lang="en-US" sz="36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Favipiravir (T-705), remdesivir </a:t>
            </a:r>
            <a:endParaRPr b="0" lang="en-US" sz="3200" spc="-1" strike="noStrike">
              <a:solidFill>
                <a:srgbClr val="000000"/>
              </a:solidFill>
              <a:latin typeface="Arial"/>
            </a:endParaRPr>
          </a:p>
          <a:p>
            <a:pPr lvl="1" marL="914400" indent="-342720">
              <a:lnSpc>
                <a:spcPct val="80000"/>
              </a:lnSpc>
              <a:spcBef>
                <a:spcPts val="499"/>
              </a:spcBef>
              <a:buClr>
                <a:srgbClr val="000000"/>
              </a:buClr>
              <a:buFont typeface="Arial"/>
              <a:buChar char="•"/>
            </a:pPr>
            <a:r>
              <a:rPr b="0" lang="en-US" sz="3200" spc="-1" strike="noStrike">
                <a:solidFill>
                  <a:srgbClr val="000000"/>
                </a:solidFill>
                <a:latin typeface="Calibri"/>
                <a:ea typeface="Calibri"/>
              </a:rPr>
              <a:t>monoclonal antibodies</a:t>
            </a:r>
            <a:endParaRPr b="0" lang="en-US" sz="3200" spc="-1" strike="noStrike">
              <a:solidFill>
                <a:srgbClr val="000000"/>
              </a:solidFill>
              <a:latin typeface="Arial"/>
            </a:endParaRPr>
          </a:p>
          <a:p>
            <a:pPr marL="914400" indent="-228240">
              <a:lnSpc>
                <a:spcPct val="80000"/>
              </a:lnSpc>
              <a:spcBef>
                <a:spcPts val="499"/>
              </a:spcBef>
            </a:pPr>
            <a:endParaRPr b="0" lang="en-US" sz="3200" spc="-1" strike="noStrike">
              <a:solidFill>
                <a:srgbClr val="000000"/>
              </a:solidFill>
              <a:latin typeface="Arial"/>
            </a:endParaRPr>
          </a:p>
          <a:p>
            <a:pPr marL="914400" indent="-228240">
              <a:lnSpc>
                <a:spcPct val="80000"/>
              </a:lnSpc>
              <a:spcBef>
                <a:spcPts val="499"/>
              </a:spcBef>
            </a:pPr>
            <a:endParaRPr b="0" lang="en-US" sz="3200" spc="-1" strike="noStrike">
              <a:solidFill>
                <a:srgbClr val="000000"/>
              </a:solidFill>
              <a:latin typeface="Arial"/>
            </a:endParaRPr>
          </a:p>
          <a:p>
            <a:pPr marL="914400" indent="-228240">
              <a:lnSpc>
                <a:spcPct val="80000"/>
              </a:lnSpc>
              <a:spcBef>
                <a:spcPts val="499"/>
              </a:spcBef>
            </a:pPr>
            <a:endParaRPr b="0" lang="en-US" sz="3200" spc="-1" strike="noStrike">
              <a:solidFill>
                <a:srgbClr val="000000"/>
              </a:solidFill>
              <a:latin typeface="Arial"/>
            </a:endParaRPr>
          </a:p>
          <a:p>
            <a:pPr marL="914400" indent="-228240">
              <a:lnSpc>
                <a:spcPct val="80000"/>
              </a:lnSpc>
              <a:spcBef>
                <a:spcPts val="499"/>
              </a:spcBef>
            </a:pPr>
            <a:endParaRPr b="0" lang="en-US" sz="3200" spc="-1" strike="noStrike">
              <a:solidFill>
                <a:srgbClr val="000000"/>
              </a:solidFill>
              <a:latin typeface="Arial"/>
            </a:endParaRPr>
          </a:p>
        </p:txBody>
      </p:sp>
      <p:pic>
        <p:nvPicPr>
          <p:cNvPr id="311" name="Google Shape;162;p52" descr="Screen Shot 2020-03-18 at 11.55.20 AM.png"/>
          <p:cNvPicPr/>
          <p:nvPr/>
        </p:nvPicPr>
        <p:blipFill>
          <a:blip r:embed="rId1"/>
          <a:stretch/>
        </p:blipFill>
        <p:spPr>
          <a:xfrm>
            <a:off x="8461800" y="4462560"/>
            <a:ext cx="3412440" cy="2245680"/>
          </a:xfrm>
          <a:prstGeom prst="rect">
            <a:avLst/>
          </a:prstGeom>
          <a:ln>
            <a:noFill/>
          </a:ln>
        </p:spPr>
      </p:pic>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Google Shape;321;p31" descr="Screen Shot 2020-03-14 at 9.39.16 PM.png"/>
          <p:cNvPicPr/>
          <p:nvPr/>
        </p:nvPicPr>
        <p:blipFill>
          <a:blip r:embed="rId1"/>
          <a:stretch/>
        </p:blipFill>
        <p:spPr>
          <a:xfrm>
            <a:off x="0" y="0"/>
            <a:ext cx="12168360" cy="6857640"/>
          </a:xfrm>
          <a:prstGeom prst="rect">
            <a:avLst/>
          </a:prstGeom>
          <a:ln>
            <a:noFill/>
          </a:ln>
        </p:spPr>
      </p:pic>
      <p:sp>
        <p:nvSpPr>
          <p:cNvPr id="313" name="CustomShape 1"/>
          <p:cNvSpPr/>
          <p:nvPr/>
        </p:nvSpPr>
        <p:spPr>
          <a:xfrm>
            <a:off x="8675280" y="657828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4" name="Google Shape;327;p32" descr="Screen Shot 2020-03-14 at 9.39.35 PM.png"/>
          <p:cNvPicPr/>
          <p:nvPr/>
        </p:nvPicPr>
        <p:blipFill>
          <a:blip r:embed="rId1"/>
          <a:stretch/>
        </p:blipFill>
        <p:spPr>
          <a:xfrm>
            <a:off x="0" y="0"/>
            <a:ext cx="12130200" cy="6857640"/>
          </a:xfrm>
          <a:prstGeom prst="rect">
            <a:avLst/>
          </a:prstGeom>
          <a:ln>
            <a:noFill/>
          </a:ln>
        </p:spPr>
      </p:pic>
      <p:sp>
        <p:nvSpPr>
          <p:cNvPr id="315" name="CustomShape 1"/>
          <p:cNvSpPr/>
          <p:nvPr/>
        </p:nvSpPr>
        <p:spPr>
          <a:xfrm>
            <a:off x="8548200" y="6549840"/>
            <a:ext cx="3643200" cy="425880"/>
          </a:xfrm>
          <a:prstGeom prst="rect">
            <a:avLst/>
          </a:prstGeom>
          <a:noFill/>
          <a:ln>
            <a:noFill/>
          </a:ln>
        </p:spPr>
        <p:style>
          <a:lnRef idx="0"/>
          <a:fillRef idx="0"/>
          <a:effectRef idx="0"/>
          <a:fontRef idx="minor"/>
        </p:style>
        <p:txBody>
          <a:bodyPr>
            <a:spAutoFit/>
          </a:bodyPr>
          <a:p>
            <a:pPr>
              <a:lnSpc>
                <a:spcPct val="100000"/>
              </a:lnSpc>
            </a:pPr>
            <a:r>
              <a:rPr b="0" lang="en-US" sz="1100" spc="-1" strike="noStrike">
                <a:solidFill>
                  <a:srgbClr val="000000"/>
                </a:solidFill>
                <a:latin typeface="Calibri"/>
                <a:ea typeface="Calibri"/>
              </a:rPr>
              <a:t>Source: CROI Meeting, https://special.croi.capitalreach.com</a:t>
            </a: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838080" y="365040"/>
            <a:ext cx="10515240" cy="1325160"/>
          </a:xfrm>
          <a:prstGeom prst="rect">
            <a:avLst/>
          </a:prstGeom>
          <a:noFill/>
          <a:ln>
            <a:noFill/>
          </a:ln>
        </p:spPr>
        <p:txBody>
          <a:bodyPr anchor="ctr">
            <a:normAutofit/>
          </a:bodyPr>
          <a:p>
            <a:pPr>
              <a:lnSpc>
                <a:spcPct val="90000"/>
              </a:lnSpc>
            </a:pPr>
            <a:r>
              <a:rPr b="0" lang="en-US" sz="4400" spc="-1" strike="noStrike">
                <a:solidFill>
                  <a:srgbClr val="000000"/>
                </a:solidFill>
                <a:latin typeface="Calibri"/>
                <a:ea typeface="Calibri"/>
              </a:rPr>
              <a:t>Resources</a:t>
            </a:r>
            <a:endParaRPr b="0" lang="en-US" sz="4400" spc="-1" strike="noStrike">
              <a:solidFill>
                <a:srgbClr val="000000"/>
              </a:solidFill>
              <a:latin typeface="Arial"/>
            </a:endParaRPr>
          </a:p>
        </p:txBody>
      </p:sp>
      <p:sp>
        <p:nvSpPr>
          <p:cNvPr id="317" name="TextShape 2"/>
          <p:cNvSpPr txBox="1"/>
          <p:nvPr/>
        </p:nvSpPr>
        <p:spPr>
          <a:xfrm>
            <a:off x="838080" y="1430640"/>
            <a:ext cx="10515240" cy="4956120"/>
          </a:xfrm>
          <a:prstGeom prst="rect">
            <a:avLst/>
          </a:prstGeom>
          <a:noFill/>
          <a:ln>
            <a:noFill/>
          </a:ln>
        </p:spPr>
        <p:txBody>
          <a:bodyPr>
            <a:normAutofit/>
          </a:bodyPr>
          <a:p>
            <a:pPr marL="228600" indent="-228240">
              <a:lnSpc>
                <a:spcPct val="90000"/>
              </a:lnSpc>
              <a:buClr>
                <a:srgbClr val="000000"/>
              </a:buClr>
              <a:buFont typeface="Arial"/>
              <a:buChar char="•"/>
            </a:pPr>
            <a:r>
              <a:rPr b="0" lang="en-US" sz="2800" spc="-1" strike="noStrike">
                <a:solidFill>
                  <a:srgbClr val="000000"/>
                </a:solidFill>
                <a:latin typeface="Calibri"/>
                <a:ea typeface="Calibri"/>
              </a:rPr>
              <a:t>Infoscope </a:t>
            </a:r>
            <a:r>
              <a:rPr b="0" lang="en-US" sz="2400" spc="-1" strike="noStrike" u="sng">
                <a:solidFill>
                  <a:srgbClr val="0563c1"/>
                </a:solidFill>
                <a:uFillTx/>
                <a:latin typeface="Calibri"/>
                <a:ea typeface="Calibri"/>
                <a:hlinkClick r:id="rId1"/>
              </a:rPr>
              <a:t>https://infoscope.mcw.edu/Coronavirus/COVID-19-FAQs.htm</a:t>
            </a:r>
            <a:endParaRPr b="0" lang="en-US" sz="2400" spc="-1" strike="noStrike">
              <a:solidFill>
                <a:srgbClr val="000000"/>
              </a:solidFill>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Scout </a:t>
            </a:r>
            <a:r>
              <a:rPr b="0" lang="en-US" sz="2400" spc="-1" strike="noStrike" u="sng">
                <a:solidFill>
                  <a:srgbClr val="0563c1"/>
                </a:solidFill>
                <a:uFillTx/>
                <a:latin typeface="Calibri"/>
                <a:ea typeface="Calibri"/>
                <a:hlinkClick r:id="rId2"/>
              </a:rPr>
              <a:t>https://intranet.froedtert.com</a:t>
            </a:r>
            <a:endParaRPr b="0" lang="en-US" sz="2400" spc="-1" strike="noStrike">
              <a:solidFill>
                <a:srgbClr val="000000"/>
              </a:solidFill>
              <a:latin typeface="Arial"/>
            </a:endParaRPr>
          </a:p>
          <a:p>
            <a:pPr marL="228600" indent="-202680">
              <a:lnSpc>
                <a:spcPct val="90000"/>
              </a:lnSpc>
              <a:spcBef>
                <a:spcPts val="1001"/>
              </a:spcBef>
              <a:buClr>
                <a:srgbClr val="000000"/>
              </a:buClr>
              <a:buFont typeface="Arial"/>
              <a:buChar char="•"/>
            </a:pPr>
            <a:r>
              <a:rPr b="0" lang="en-US" sz="2800" spc="-1" strike="noStrike">
                <a:solidFill>
                  <a:srgbClr val="000000"/>
                </a:solidFill>
                <a:latin typeface="Calibri"/>
                <a:ea typeface="Calibri"/>
              </a:rPr>
              <a:t>MCW Library </a:t>
            </a:r>
            <a:r>
              <a:rPr b="0" lang="en-US" sz="2400" spc="-1" strike="noStrike" u="sng">
                <a:solidFill>
                  <a:srgbClr val="0563c1"/>
                </a:solidFill>
                <a:uFillTx/>
                <a:latin typeface="Calibri"/>
                <a:ea typeface="Calibri"/>
                <a:hlinkClick r:id="rId3"/>
              </a:rPr>
              <a:t>https://mcw.libguides.com/coronavirus</a:t>
            </a:r>
            <a:r>
              <a:rPr b="0" lang="en-US" sz="2400" spc="-1" strike="noStrike">
                <a:solidFill>
                  <a:srgbClr val="000000"/>
                </a:solidFill>
                <a:latin typeface="Calibri"/>
                <a:ea typeface="Calibri"/>
              </a:rPr>
              <a:t> </a:t>
            </a:r>
            <a:endParaRPr b="0" lang="en-US" sz="2400" spc="-1" strike="noStrike">
              <a:solidFill>
                <a:srgbClr val="000000"/>
              </a:solidFill>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Center for Disease Control and Prevention </a:t>
            </a:r>
            <a:r>
              <a:rPr b="0" lang="en-US" sz="2400" spc="-1" strike="noStrike" u="sng">
                <a:solidFill>
                  <a:srgbClr val="0563c1"/>
                </a:solidFill>
                <a:uFillTx/>
                <a:latin typeface="Calibri"/>
                <a:ea typeface="Calibri"/>
                <a:hlinkClick r:id="rId4"/>
              </a:rPr>
              <a:t>https://www.cdc.gov/coronavirus/2019-ncov/index.html</a:t>
            </a:r>
            <a:endParaRPr b="0" lang="en-US" sz="2400" spc="-1" strike="noStrike">
              <a:solidFill>
                <a:srgbClr val="000000"/>
              </a:solidFill>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Wisconsin Department of Health </a:t>
            </a:r>
            <a:r>
              <a:rPr b="0" lang="en-US" sz="2400" spc="-1" strike="noStrike" u="sng">
                <a:solidFill>
                  <a:srgbClr val="0563c1"/>
                </a:solidFill>
                <a:uFillTx/>
                <a:latin typeface="Calibri"/>
                <a:ea typeface="Calibri"/>
                <a:hlinkClick r:id="rId5"/>
              </a:rPr>
              <a:t>https://www.dhs.wisconsin.gov/covid-19/index.htm</a:t>
            </a:r>
            <a:endParaRPr b="0" lang="en-US" sz="2400" spc="-1" strike="noStrike">
              <a:solidFill>
                <a:srgbClr val="000000"/>
              </a:solidFill>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BWH Clinical Protocols: </a:t>
            </a:r>
            <a:r>
              <a:rPr b="0" lang="en-US" sz="2800" spc="-1" strike="noStrike" u="sng">
                <a:solidFill>
                  <a:srgbClr val="0563c1"/>
                </a:solidFill>
                <a:uFillTx/>
                <a:latin typeface="Calibri"/>
                <a:ea typeface="Calibri"/>
                <a:hlinkClick r:id="rId6"/>
              </a:rPr>
              <a:t>https://www.covidprotocols.org/</a:t>
            </a:r>
            <a:r>
              <a:rPr b="0" lang="en-US" sz="2800" spc="-1" strike="noStrike">
                <a:solidFill>
                  <a:srgbClr val="000000"/>
                </a:solidFill>
                <a:latin typeface="Calibri"/>
                <a:ea typeface="Calibri"/>
              </a:rPr>
              <a:t> </a:t>
            </a:r>
            <a:endParaRPr b="0" lang="en-US" sz="2800" spc="-1" strike="noStrike">
              <a:solidFill>
                <a:srgbClr val="000000"/>
              </a:solidFill>
              <a:latin typeface="Arial"/>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ea typeface="Calibri"/>
              </a:rPr>
              <a:t>Center for Infectious Disease Research and Policy </a:t>
            </a:r>
            <a:r>
              <a:rPr b="0" lang="en-US" sz="2400" spc="-1" strike="noStrike" u="sng">
                <a:solidFill>
                  <a:srgbClr val="0563c1"/>
                </a:solidFill>
                <a:uFillTx/>
                <a:latin typeface="Calibri"/>
                <a:ea typeface="Calibri"/>
                <a:hlinkClick r:id="rId7"/>
              </a:rPr>
              <a:t>http://www.cidrap.umn.edu/covid-19</a:t>
            </a:r>
            <a:endParaRPr b="0" lang="en-US" sz="2400" spc="-1" strike="noStrike">
              <a:solidFill>
                <a:srgbClr val="000000"/>
              </a:solidFill>
              <a:latin typeface="Arial"/>
            </a:endParaRPr>
          </a:p>
          <a:p>
            <a:pPr marL="228600" indent="-50400">
              <a:lnSpc>
                <a:spcPct val="90000"/>
              </a:lnSpc>
              <a:spcBef>
                <a:spcPts val="1001"/>
              </a:spcBef>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8" name="TextShape 1"/>
          <p:cNvSpPr txBox="1"/>
          <p:nvPr/>
        </p:nvSpPr>
        <p:spPr>
          <a:xfrm>
            <a:off x="3637440" y="2695320"/>
            <a:ext cx="4927680" cy="1219320"/>
          </a:xfrm>
          <a:prstGeom prst="rect">
            <a:avLst/>
          </a:prstGeom>
          <a:noFill/>
          <a:ln>
            <a:noFill/>
          </a:ln>
        </p:spPr>
        <p:txBody>
          <a:bodyPr anchor="b">
            <a:normAutofit/>
          </a:bodyPr>
          <a:p>
            <a:pPr algn="ctr">
              <a:lnSpc>
                <a:spcPct val="90000"/>
              </a:lnSpc>
            </a:pPr>
            <a:r>
              <a:rPr b="0" lang="en-US" sz="7200" spc="-1" strike="noStrike">
                <a:solidFill>
                  <a:srgbClr val="262626"/>
                </a:solidFill>
                <a:latin typeface="Arial"/>
                <a:ea typeface="Arial"/>
              </a:rPr>
              <a:t>Questions</a:t>
            </a:r>
            <a:endParaRPr b="0" lang="en-US" sz="7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1" name="Google Shape;107;p4" descr="Screen Shot 2020-03-14 at 9.11.10 PM.png"/>
          <p:cNvPicPr/>
          <p:nvPr/>
        </p:nvPicPr>
        <p:blipFill>
          <a:blip r:embed="rId1"/>
          <a:stretch/>
        </p:blipFill>
        <p:spPr>
          <a:xfrm>
            <a:off x="1086480" y="517680"/>
            <a:ext cx="9877320" cy="6142320"/>
          </a:xfrm>
          <a:prstGeom prst="rect">
            <a:avLst/>
          </a:prstGeom>
          <a:ln>
            <a:noFill/>
          </a:ln>
        </p:spPr>
      </p:pic>
      <p:sp>
        <p:nvSpPr>
          <p:cNvPr id="222" name="CustomShape 1"/>
          <p:cNvSpPr/>
          <p:nvPr/>
        </p:nvSpPr>
        <p:spPr>
          <a:xfrm>
            <a:off x="8209800" y="6592320"/>
            <a:ext cx="398196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000000"/>
                </a:solidFill>
                <a:latin typeface="Calibri"/>
                <a:ea typeface="Calibri"/>
              </a:rPr>
              <a:t>Source: CROI Meeting, https://special.croi.capitalreach.com</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223" name="CustomShape 1"/>
          <p:cNvSpPr/>
          <p:nvPr/>
        </p:nvSpPr>
        <p:spPr>
          <a:xfrm>
            <a:off x="9606240" y="6581160"/>
            <a:ext cx="258552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ffffff"/>
                </a:solidFill>
                <a:latin typeface="Calibri"/>
                <a:ea typeface="Calibri"/>
              </a:rPr>
              <a:t>https://coronavirus.jhu.edu/map.html</a:t>
            </a:r>
            <a:endParaRPr b="0" lang="en-US" sz="1200" spc="-1" strike="noStrike">
              <a:latin typeface="Arial"/>
            </a:endParaRPr>
          </a:p>
        </p:txBody>
      </p:sp>
      <p:sp>
        <p:nvSpPr>
          <p:cNvPr id="224" name="CustomShape 2"/>
          <p:cNvSpPr/>
          <p:nvPr/>
        </p:nvSpPr>
        <p:spPr>
          <a:xfrm>
            <a:off x="4458960" y="6488640"/>
            <a:ext cx="2291040" cy="639720"/>
          </a:xfrm>
          <a:prstGeom prst="rect">
            <a:avLst/>
          </a:prstGeom>
          <a:noFill/>
          <a:ln>
            <a:noFill/>
          </a:ln>
        </p:spPr>
        <p:style>
          <a:lnRef idx="0"/>
          <a:fillRef idx="0"/>
          <a:effectRef idx="0"/>
          <a:fontRef idx="minor"/>
        </p:style>
        <p:txBody>
          <a:bodyPr>
            <a:spAutoFit/>
          </a:bodyPr>
          <a:p>
            <a:pPr>
              <a:lnSpc>
                <a:spcPct val="100000"/>
              </a:lnSpc>
            </a:pPr>
            <a:r>
              <a:rPr b="0" lang="en-US" sz="1800" spc="-1" strike="noStrike">
                <a:solidFill>
                  <a:srgbClr val="ffffff"/>
                </a:solidFill>
                <a:latin typeface="Calibri"/>
                <a:ea typeface="Calibri"/>
              </a:rPr>
              <a:t>*As of March 26, 2020</a:t>
            </a:r>
            <a:endParaRPr b="0" lang="en-US" sz="1800" spc="-1" strike="noStrike">
              <a:latin typeface="Arial"/>
            </a:endParaRPr>
          </a:p>
        </p:txBody>
      </p:sp>
      <p:pic>
        <p:nvPicPr>
          <p:cNvPr id="225" name="Picture 1" descr=""/>
          <p:cNvPicPr/>
          <p:nvPr/>
        </p:nvPicPr>
        <p:blipFill>
          <a:blip r:embed="rId1"/>
          <a:stretch/>
        </p:blipFill>
        <p:spPr>
          <a:xfrm>
            <a:off x="0" y="203040"/>
            <a:ext cx="12191760" cy="628524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6" name="Picture 1" descr=""/>
          <p:cNvPicPr/>
          <p:nvPr/>
        </p:nvPicPr>
        <p:blipFill>
          <a:blip r:embed="rId1"/>
          <a:stretch/>
        </p:blipFill>
        <p:spPr>
          <a:xfrm>
            <a:off x="2546280" y="1308240"/>
            <a:ext cx="6898320" cy="4982400"/>
          </a:xfrm>
          <a:prstGeom prst="rect">
            <a:avLst/>
          </a:prstGeom>
          <a:ln>
            <a:noFill/>
          </a:ln>
        </p:spPr>
      </p:pic>
      <p:sp>
        <p:nvSpPr>
          <p:cNvPr id="227" name="TextShape 1"/>
          <p:cNvSpPr txBox="1"/>
          <p:nvPr/>
        </p:nvSpPr>
        <p:spPr>
          <a:xfrm>
            <a:off x="838080" y="99000"/>
            <a:ext cx="10515240" cy="1325160"/>
          </a:xfrm>
          <a:prstGeom prst="rect">
            <a:avLst/>
          </a:prstGeom>
          <a:noFill/>
          <a:ln>
            <a:noFill/>
          </a:ln>
        </p:spPr>
        <p:txBody>
          <a:bodyPr anchor="ctr">
            <a:noAutofit/>
          </a:bodyPr>
          <a:p>
            <a:pPr>
              <a:lnSpc>
                <a:spcPct val="90000"/>
              </a:lnSpc>
            </a:pPr>
            <a:r>
              <a:rPr b="0" lang="en-US" sz="4400" spc="-1" strike="noStrike">
                <a:solidFill>
                  <a:srgbClr val="000000"/>
                </a:solidFill>
                <a:latin typeface="Calibri"/>
                <a:ea typeface="Calibri"/>
              </a:rPr>
              <a:t>COVID-19 Epidemic Curves by Countries</a:t>
            </a:r>
            <a:endParaRPr b="0" lang="en-US" sz="4400" spc="-1" strike="noStrike">
              <a:solidFill>
                <a:srgbClr val="000000"/>
              </a:solidFill>
              <a:latin typeface="Arial"/>
            </a:endParaRPr>
          </a:p>
        </p:txBody>
      </p:sp>
      <p:sp>
        <p:nvSpPr>
          <p:cNvPr id="228" name="CustomShape 2"/>
          <p:cNvSpPr/>
          <p:nvPr/>
        </p:nvSpPr>
        <p:spPr>
          <a:xfrm>
            <a:off x="2459520" y="6291000"/>
            <a:ext cx="707184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Arial"/>
                <a:ea typeface="Arial"/>
              </a:rPr>
              <a:t>Downloaded 3/25/20 from Financial Times </a:t>
            </a:r>
            <a:r>
              <a:rPr b="0" lang="en-US" sz="1400" spc="-1" strike="noStrike" u="sng">
                <a:solidFill>
                  <a:srgbClr val="0563c1"/>
                </a:solidFill>
                <a:uFillTx/>
                <a:latin typeface="Arial"/>
                <a:ea typeface="Arial"/>
                <a:hlinkClick r:id="rId2"/>
              </a:rPr>
              <a:t>https://www.ft.com/coronavirus-latest</a:t>
            </a:r>
            <a:r>
              <a:rPr b="0" lang="en-US" sz="1400" spc="-1" strike="noStrike">
                <a:solidFill>
                  <a:srgbClr val="000000"/>
                </a:solidFill>
                <a:latin typeface="Arial"/>
                <a:ea typeface="Arial"/>
              </a:rPr>
              <a:t> </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838080" y="228960"/>
            <a:ext cx="10515240" cy="1325520"/>
          </a:xfrm>
          <a:prstGeom prst="rect">
            <a:avLst/>
          </a:prstGeom>
          <a:noFill/>
          <a:ln>
            <a:noFill/>
          </a:ln>
        </p:spPr>
        <p:txBody>
          <a:bodyPr anchor="ctr">
            <a:noAutofit/>
          </a:bodyPr>
          <a:p>
            <a:pPr>
              <a:lnSpc>
                <a:spcPct val="90000"/>
              </a:lnSpc>
            </a:pPr>
            <a:r>
              <a:rPr b="0" lang="en-US" sz="4000" spc="-1" strike="noStrike">
                <a:solidFill>
                  <a:srgbClr val="000000"/>
                </a:solidFill>
                <a:latin typeface="Calibri"/>
                <a:ea typeface="Calibri"/>
              </a:rPr>
              <a:t>COVID-19 Now a Pandemic</a:t>
            </a:r>
            <a:endParaRPr b="0" lang="en-US" sz="4000" spc="-1" strike="noStrike">
              <a:solidFill>
                <a:srgbClr val="000000"/>
              </a:solidFill>
              <a:latin typeface="Arial"/>
            </a:endParaRPr>
          </a:p>
        </p:txBody>
      </p:sp>
      <p:sp>
        <p:nvSpPr>
          <p:cNvPr id="230" name="TextShape 2"/>
          <p:cNvSpPr txBox="1"/>
          <p:nvPr/>
        </p:nvSpPr>
        <p:spPr>
          <a:xfrm>
            <a:off x="838080" y="1554840"/>
            <a:ext cx="10515240" cy="4350960"/>
          </a:xfrm>
          <a:prstGeom prst="rect">
            <a:avLst/>
          </a:prstGeom>
          <a:noFill/>
          <a:ln>
            <a:noFill/>
          </a:ln>
        </p:spPr>
        <p:txBody>
          <a:bodyPr>
            <a:noAutofit/>
          </a:bodyPr>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Pandemic = global outbreak of disease</a:t>
            </a:r>
            <a:endParaRPr b="0" lang="en-US" sz="320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New pathogen emerges, infects people and spreads between people sustainably</a:t>
            </a:r>
            <a:endParaRPr b="0" lang="en-US" sz="320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Worldwide spread occurs due to lack of pre-existing immunity</a:t>
            </a:r>
            <a:endParaRPr b="0" lang="en-US" sz="320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Cases in most countries worldwide; community spread in a growing number of countries</a:t>
            </a:r>
            <a:endParaRPr b="0" lang="en-US" sz="320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March 11, the COVID-19 declared a pandemic by the WHO</a:t>
            </a:r>
            <a:endParaRPr b="0" lang="en-US" sz="3200" spc="-1" strike="noStrike">
              <a:solidFill>
                <a:srgbClr val="000000"/>
              </a:solidFill>
              <a:latin typeface="Arial"/>
            </a:endParaRPr>
          </a:p>
          <a:p>
            <a:pPr marL="228600" indent="-228240">
              <a:lnSpc>
                <a:spcPct val="80000"/>
              </a:lnSpc>
              <a:spcBef>
                <a:spcPts val="1001"/>
              </a:spcBef>
              <a:buClr>
                <a:srgbClr val="000000"/>
              </a:buClr>
              <a:buFont typeface="Arial"/>
              <a:buChar char="•"/>
            </a:pPr>
            <a:r>
              <a:rPr b="0" lang="en-US" sz="3200" spc="-1" strike="noStrike">
                <a:solidFill>
                  <a:srgbClr val="000000"/>
                </a:solidFill>
                <a:latin typeface="Calibri"/>
                <a:ea typeface="Calibri"/>
              </a:rPr>
              <a:t>Rapidly evolving situation and new approaches are emerging</a:t>
            </a:r>
            <a:endParaRPr b="0" lang="en-US" sz="3200" spc="-1" strike="noStrike">
              <a:solidFill>
                <a:srgbClr val="000000"/>
              </a:solidFill>
              <a:latin typeface="Arial"/>
            </a:endParaRPr>
          </a:p>
          <a:p>
            <a:pPr marL="228600" indent="-16920">
              <a:lnSpc>
                <a:spcPct val="80000"/>
              </a:lnSpc>
              <a:spcBef>
                <a:spcPts val="1001"/>
              </a:spcBef>
            </a:pPr>
            <a:endParaRPr b="0" lang="en-US" sz="3200" spc="-1" strike="noStrike">
              <a:solidFill>
                <a:srgbClr val="000000"/>
              </a:solidFill>
              <a:latin typeface="Arial"/>
            </a:endParaRPr>
          </a:p>
        </p:txBody>
      </p:sp>
      <p:sp>
        <p:nvSpPr>
          <p:cNvPr id="231" name="CustomShape 3"/>
          <p:cNvSpPr/>
          <p:nvPr/>
        </p:nvSpPr>
        <p:spPr>
          <a:xfrm>
            <a:off x="541080" y="6381000"/>
            <a:ext cx="11483640" cy="476640"/>
          </a:xfrm>
          <a:prstGeom prst="rect">
            <a:avLst/>
          </a:prstGeom>
          <a:noFill/>
          <a:ln>
            <a:noFill/>
          </a:ln>
        </p:spPr>
        <p:style>
          <a:lnRef idx="0"/>
          <a:fillRef idx="0"/>
          <a:effectRef idx="0"/>
          <a:fontRef idx="minor"/>
        </p:style>
        <p:txBody>
          <a:bodyPr>
            <a:noAutofit/>
          </a:bodyPr>
          <a:p>
            <a:pPr>
              <a:lnSpc>
                <a:spcPct val="100000"/>
              </a:lnSpc>
            </a:pPr>
            <a:r>
              <a:rPr b="0" lang="en-US" sz="1200" spc="-1" strike="noStrike">
                <a:solidFill>
                  <a:srgbClr val="000000"/>
                </a:solidFill>
                <a:latin typeface="Calibri"/>
                <a:ea typeface="Calibri"/>
              </a:rPr>
              <a:t>Source: https://www.cdc.gov/coronavirus/2019-ncov/cases-updates/summary.html?CDC_AA_refVal=https%3A%2F%2Fwww.cdc.gov%2Fcoronavirus%2F2019-ncov%2Fsummary.html</a:t>
            </a:r>
            <a:endParaRPr b="0" lang="en-US" sz="1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7337880" y="6581160"/>
            <a:ext cx="4853880" cy="456120"/>
          </a:xfrm>
          <a:prstGeom prst="rect">
            <a:avLst/>
          </a:prstGeom>
          <a:noFill/>
          <a:ln>
            <a:noFill/>
          </a:ln>
        </p:spPr>
        <p:style>
          <a:lnRef idx="0"/>
          <a:fillRef idx="0"/>
          <a:effectRef idx="0"/>
          <a:fontRef idx="minor"/>
        </p:style>
        <p:txBody>
          <a:bodyPr>
            <a:spAutoFit/>
          </a:bodyPr>
          <a:p>
            <a:pPr>
              <a:lnSpc>
                <a:spcPct val="100000"/>
              </a:lnSpc>
            </a:pPr>
            <a:r>
              <a:rPr b="0" lang="en-US" sz="1200" spc="-1" strike="noStrike">
                <a:solidFill>
                  <a:srgbClr val="000000"/>
                </a:solidFill>
                <a:latin typeface="Calibri"/>
                <a:ea typeface="Calibri"/>
              </a:rPr>
              <a:t>https://www.nytimes.com/interactive/2020/world/coronavirus-maps.html</a:t>
            </a:r>
            <a:endParaRPr b="0" lang="en-US" sz="1200" spc="-1" strike="noStrike">
              <a:latin typeface="Arial"/>
            </a:endParaRPr>
          </a:p>
        </p:txBody>
      </p:sp>
      <p:sp>
        <p:nvSpPr>
          <p:cNvPr id="233" name="CustomShape 2"/>
          <p:cNvSpPr/>
          <p:nvPr/>
        </p:nvSpPr>
        <p:spPr>
          <a:xfrm>
            <a:off x="835200" y="243000"/>
            <a:ext cx="10340280" cy="579240"/>
          </a:xfrm>
          <a:prstGeom prst="rect">
            <a:avLst/>
          </a:prstGeom>
          <a:noFill/>
          <a:ln>
            <a:noFill/>
          </a:ln>
        </p:spPr>
        <p:style>
          <a:lnRef idx="0"/>
          <a:fillRef idx="0"/>
          <a:effectRef idx="0"/>
          <a:fontRef idx="minor"/>
        </p:style>
        <p:txBody>
          <a:bodyPr>
            <a:spAutoFit/>
          </a:bodyPr>
          <a:p>
            <a:pPr algn="ctr">
              <a:lnSpc>
                <a:spcPct val="100000"/>
              </a:lnSpc>
            </a:pPr>
            <a:r>
              <a:rPr b="0" lang="en-US" sz="3200" spc="-1" strike="noStrike">
                <a:solidFill>
                  <a:srgbClr val="000000"/>
                </a:solidFill>
                <a:latin typeface="Calibri"/>
                <a:ea typeface="Calibri"/>
              </a:rPr>
              <a:t>Number of Reported COVID-19 Cases in the US</a:t>
            </a:r>
            <a:endParaRPr b="0" lang="en-US" sz="3200" spc="-1" strike="noStrike">
              <a:latin typeface="Arial"/>
            </a:endParaRPr>
          </a:p>
        </p:txBody>
      </p:sp>
      <p:sp>
        <p:nvSpPr>
          <p:cNvPr id="234" name="CustomShape 3"/>
          <p:cNvSpPr/>
          <p:nvPr/>
        </p:nvSpPr>
        <p:spPr>
          <a:xfrm>
            <a:off x="4377600" y="6534720"/>
            <a:ext cx="3177000" cy="639720"/>
          </a:xfrm>
          <a:prstGeom prst="rect">
            <a:avLst/>
          </a:prstGeom>
          <a:noFill/>
          <a:ln>
            <a:noFill/>
          </a:ln>
        </p:spPr>
        <p:style>
          <a:lnRef idx="0"/>
          <a:fillRef idx="0"/>
          <a:effectRef idx="0"/>
          <a:fontRef idx="minor"/>
        </p:style>
        <p:txBody>
          <a:bodyPr>
            <a:spAutoFit/>
          </a:bodyPr>
          <a:p>
            <a:pPr>
              <a:lnSpc>
                <a:spcPct val="100000"/>
              </a:lnSpc>
            </a:pPr>
            <a:r>
              <a:rPr b="0" lang="en-US" sz="1800" spc="-1" strike="noStrike">
                <a:solidFill>
                  <a:srgbClr val="000000"/>
                </a:solidFill>
                <a:latin typeface="Calibri"/>
                <a:ea typeface="Calibri"/>
              </a:rPr>
              <a:t>*As of March 25, 2020  6AM</a:t>
            </a:r>
            <a:endParaRPr b="0" lang="en-US" sz="1800" spc="-1" strike="noStrike">
              <a:latin typeface="Arial"/>
            </a:endParaRPr>
          </a:p>
        </p:txBody>
      </p:sp>
      <p:pic>
        <p:nvPicPr>
          <p:cNvPr id="235" name="Picture 2" descr=""/>
          <p:cNvPicPr/>
          <p:nvPr/>
        </p:nvPicPr>
        <p:blipFill>
          <a:blip r:embed="rId1"/>
          <a:stretch/>
        </p:blipFill>
        <p:spPr>
          <a:xfrm>
            <a:off x="2315880" y="1040040"/>
            <a:ext cx="7560000" cy="5236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3948</TotalTime>
  <Application>LibreOffice/6.4.2.2$Linux_X86_64 LibreOffice_project/40$Build-2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2019-03-27T13:06:10Z</dcterms:created>
  <dc:creator>Sanchez, Joyce</dc:creator>
  <dc:description/>
  <dc:language>en-US</dc:language>
  <cp:lastModifiedBy/>
  <dcterms:modified xsi:type="dcterms:W3CDTF">2020-03-27T09:40:15Z</dcterms:modified>
  <cp:revision>41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0x0101004DCA3C5BF47AAC49ADB9713916A33509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31</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46</vt:i4>
  </property>
</Properties>
</file>