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51"/>
  </p:notesMasterIdLst>
  <p:sldIdLst>
    <p:sldId id="256" r:id="rId5"/>
    <p:sldId id="296" r:id="rId6"/>
    <p:sldId id="257" r:id="rId7"/>
    <p:sldId id="297" r:id="rId8"/>
    <p:sldId id="259" r:id="rId9"/>
    <p:sldId id="260" r:id="rId10"/>
    <p:sldId id="322" r:id="rId11"/>
    <p:sldId id="261" r:id="rId12"/>
    <p:sldId id="299" r:id="rId13"/>
    <p:sldId id="323" r:id="rId14"/>
    <p:sldId id="264" r:id="rId15"/>
    <p:sldId id="265" r:id="rId16"/>
    <p:sldId id="316" r:id="rId17"/>
    <p:sldId id="267" r:id="rId18"/>
    <p:sldId id="277" r:id="rId19"/>
    <p:sldId id="276" r:id="rId20"/>
    <p:sldId id="321" r:id="rId21"/>
    <p:sldId id="268" r:id="rId22"/>
    <p:sldId id="309" r:id="rId23"/>
    <p:sldId id="314" r:id="rId24"/>
    <p:sldId id="301" r:id="rId25"/>
    <p:sldId id="325" r:id="rId26"/>
    <p:sldId id="313" r:id="rId27"/>
    <p:sldId id="312" r:id="rId28"/>
    <p:sldId id="269" r:id="rId29"/>
    <p:sldId id="272" r:id="rId30"/>
    <p:sldId id="271" r:id="rId31"/>
    <p:sldId id="275" r:id="rId32"/>
    <p:sldId id="311" r:id="rId33"/>
    <p:sldId id="273" r:id="rId34"/>
    <p:sldId id="278" r:id="rId35"/>
    <p:sldId id="300" r:id="rId36"/>
    <p:sldId id="282" r:id="rId37"/>
    <p:sldId id="320" r:id="rId38"/>
    <p:sldId id="285" r:id="rId39"/>
    <p:sldId id="319" r:id="rId40"/>
    <p:sldId id="318" r:id="rId41"/>
    <p:sldId id="286" r:id="rId42"/>
    <p:sldId id="324" r:id="rId43"/>
    <p:sldId id="283" r:id="rId44"/>
    <p:sldId id="287" r:id="rId45"/>
    <p:sldId id="307" r:id="rId46"/>
    <p:sldId id="292" r:id="rId47"/>
    <p:sldId id="293" r:id="rId48"/>
    <p:sldId id="294" r:id="rId49"/>
    <p:sldId id="295" r:id="rId50"/>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3840">
          <p15:clr>
            <a:srgbClr val="000000"/>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52" roundtripDataSignature="AMtx7mg+zS+YOvRovRNwSqBn+DnSGh2cR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DFAA1B-AEFD-4E1A-98D7-E3AEA93DAD98}" v="13" dt="2020-03-26T22:21:09.788"/>
    <p1510:client id="{513F6445-F711-4F2D-B92C-7E0E74B166AF}" v="9" dt="2020-03-25T16:47:38.6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5" d="100"/>
          <a:sy n="85" d="100"/>
        </p:scale>
        <p:origin x="744" y="84"/>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customschemas.google.com/relationships/presentationmetadata" Target="meta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6131359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baseline="0" dirty="0"/>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2" name="Google Shape;222;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6" name="Google Shape;216;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 name="Google Shape;16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099419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1" name="Google Shape;17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2" name="Google Shape;19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5" name="Google Shape;185;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0" name="Google Shape;21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8" name="Google Shape;19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 name="Google Shape;9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0" name="Google Shape;230;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81781b4e3f_0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81781b4e3f_0_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7" name="Google Shape;237;g81781b4e3f_0_2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32</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8" name="Google Shape;258;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6" name="Google Shape;276;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81781b4e3f_0_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2" name="Google Shape;282;g81781b4e3f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81781b4e3f_0_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81781b4e3f_0_3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 name="Google Shape;265;g81781b4e3f_0_3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40</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81781b4e3f_0_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81781b4e3f_0_4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0" name="Google Shape;290;g81781b4e3f_0_4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41</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5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8" name="Google Shape;158;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9" name="Google Shape;319;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5" name="Google Shape;325;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 name="Google Shape;10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1" name="Google Shape;331;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7" name="Google Shape;337;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 name="Google Shape;11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81781b4e3f_0_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 name="Google Shape;118;g81781b4e3f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 name="Google Shape;12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9" name="Google Shape;13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 name="Google Shape;14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81781b4e3f_0_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81781b4e3f_0_4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8" name="Google Shape;158;g81781b4e3f_0_4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4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4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4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Google Shape;20;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5"/>
        <p:cNvGrpSpPr/>
        <p:nvPr/>
      </p:nvGrpSpPr>
      <p:grpSpPr>
        <a:xfrm>
          <a:off x="0" y="0"/>
          <a:ext cx="0" cy="0"/>
          <a:chOff x="0" y="0"/>
          <a:chExt cx="0" cy="0"/>
        </a:xfrm>
      </p:grpSpPr>
      <p:sp>
        <p:nvSpPr>
          <p:cNvPr id="26" name="Google Shape;26;p3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3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8" name="Google Shape;28;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1"/>
        <p:cNvGrpSpPr/>
        <p:nvPr/>
      </p:nvGrpSpPr>
      <p:grpSpPr>
        <a:xfrm>
          <a:off x="0" y="0"/>
          <a:ext cx="0" cy="0"/>
          <a:chOff x="0" y="0"/>
          <a:chExt cx="0" cy="0"/>
        </a:xfrm>
      </p:grpSpPr>
      <p:sp>
        <p:nvSpPr>
          <p:cNvPr id="32" name="Google Shape;32;p3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3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4" name="Google Shape;34;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4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4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4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4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4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4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4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4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4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4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44"/>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4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hyperlink" Target="https://special.croi.capitalreach.com" TargetMode="External"/><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8" Type="http://schemas.openxmlformats.org/officeDocument/2006/relationships/hyperlink" Target="https://www.covidprotocols.org/" TargetMode="External"/><Relationship Id="rId3" Type="http://schemas.openxmlformats.org/officeDocument/2006/relationships/hyperlink" Target="https://infoscope.mcw.edu/Coronavirus/COVID-19-FAQs.htm" TargetMode="External"/><Relationship Id="rId7" Type="http://schemas.openxmlformats.org/officeDocument/2006/relationships/hyperlink" Target="https://www.dhs.wisconsin.gov/covid-19/index.htm"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s://www.cdc.gov/coronavirus/2019-ncov/index.html" TargetMode="External"/><Relationship Id="rId5" Type="http://schemas.openxmlformats.org/officeDocument/2006/relationships/hyperlink" Target="https://mcw.libguides.com/coronavirus" TargetMode="External"/><Relationship Id="rId4" Type="http://schemas.openxmlformats.org/officeDocument/2006/relationships/hyperlink" Target="https://intranet.froedtert.com" TargetMode="External"/><Relationship Id="rId9" Type="http://schemas.openxmlformats.org/officeDocument/2006/relationships/hyperlink" Target="http://www.cidrap.umn.edu/covid-19"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s://www.ft.com/coronavirus-latest"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7"/>
        <p:cNvGrpSpPr/>
        <p:nvPr/>
      </p:nvGrpSpPr>
      <p:grpSpPr>
        <a:xfrm>
          <a:off x="0" y="0"/>
          <a:ext cx="0" cy="0"/>
          <a:chOff x="0" y="0"/>
          <a:chExt cx="0" cy="0"/>
        </a:xfrm>
      </p:grpSpPr>
      <p:pic>
        <p:nvPicPr>
          <p:cNvPr id="88" name="Google Shape;88;p1" descr="Screen Shot 2020-03-14 at 11.26.33 PM.png"/>
          <p:cNvPicPr preferRelativeResize="0"/>
          <p:nvPr/>
        </p:nvPicPr>
        <p:blipFill rotWithShape="1">
          <a:blip r:embed="rId3">
            <a:alphaModFix amt="38000"/>
          </a:blip>
          <a:srcRect/>
          <a:stretch/>
        </p:blipFill>
        <p:spPr>
          <a:xfrm>
            <a:off x="1270000" y="0"/>
            <a:ext cx="10361171" cy="6858000"/>
          </a:xfrm>
          <a:prstGeom prst="rect">
            <a:avLst/>
          </a:prstGeom>
          <a:noFill/>
          <a:ln>
            <a:noFill/>
          </a:ln>
        </p:spPr>
      </p:pic>
      <p:sp>
        <p:nvSpPr>
          <p:cNvPr id="90" name="Google Shape;90;p1"/>
          <p:cNvSpPr/>
          <p:nvPr/>
        </p:nvSpPr>
        <p:spPr>
          <a:xfrm>
            <a:off x="9567333" y="5559778"/>
            <a:ext cx="1679223" cy="973666"/>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 name="Google Shape;89;p1"/>
          <p:cNvSpPr txBox="1"/>
          <p:nvPr/>
        </p:nvSpPr>
        <p:spPr>
          <a:xfrm>
            <a:off x="945444" y="1594487"/>
            <a:ext cx="10368318" cy="462263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6600"/>
              <a:buFont typeface="Arial"/>
              <a:buNone/>
            </a:pPr>
            <a:r>
              <a:rPr lang="en-US" sz="6600" b="0" i="0" u="none" strike="noStrike" cap="none" dirty="0">
                <a:solidFill>
                  <a:srgbClr val="FFFF00"/>
                </a:solidFill>
                <a:sym typeface="Arial"/>
              </a:rPr>
              <a:t>COVID-19 </a:t>
            </a:r>
            <a:endParaRPr dirty="0">
              <a:solidFill>
                <a:srgbClr val="FFFF00"/>
              </a:solidFill>
            </a:endParaRPr>
          </a:p>
          <a:p>
            <a:pPr marL="0" marR="0" lvl="0" indent="0" algn="ctr" rtl="0">
              <a:lnSpc>
                <a:spcPct val="90000"/>
              </a:lnSpc>
              <a:spcBef>
                <a:spcPts val="0"/>
              </a:spcBef>
              <a:spcAft>
                <a:spcPts val="0"/>
              </a:spcAft>
              <a:buClr>
                <a:schemeClr val="lt1"/>
              </a:buClr>
              <a:buSzPts val="6600"/>
              <a:buFont typeface="Arial"/>
              <a:buNone/>
            </a:pPr>
            <a:r>
              <a:rPr lang="en-US" sz="6600" b="0" i="0" u="none" strike="noStrike" cap="none" dirty="0">
                <a:solidFill>
                  <a:srgbClr val="FFFF00"/>
                </a:solidFill>
                <a:latin typeface="Arial"/>
                <a:ea typeface="Arial"/>
                <a:cs typeface="Arial"/>
                <a:sym typeface="Arial"/>
              </a:rPr>
              <a:t>Faculty &amp; Staff Education</a:t>
            </a:r>
          </a:p>
          <a:p>
            <a:pPr marL="0" marR="0" lvl="0" indent="0" algn="ctr" rtl="0">
              <a:lnSpc>
                <a:spcPct val="90000"/>
              </a:lnSpc>
              <a:spcBef>
                <a:spcPts val="0"/>
              </a:spcBef>
              <a:spcAft>
                <a:spcPts val="0"/>
              </a:spcAft>
              <a:buClr>
                <a:schemeClr val="lt1"/>
              </a:buClr>
              <a:buSzPts val="6600"/>
              <a:buFont typeface="Arial"/>
              <a:buNone/>
            </a:pPr>
            <a:r>
              <a:rPr lang="en-US" sz="5400" b="0" i="0" u="none" strike="noStrike" cap="none" dirty="0">
                <a:solidFill>
                  <a:srgbClr val="FFFF00"/>
                </a:solidFill>
                <a:latin typeface="Arial"/>
                <a:ea typeface="Arial"/>
                <a:cs typeface="Arial"/>
                <a:sym typeface="Arial"/>
              </a:rPr>
              <a:t>Department of Anesthesiology </a:t>
            </a:r>
          </a:p>
          <a:p>
            <a:pPr marL="0" marR="0" lvl="0" indent="0" algn="ctr" rtl="0">
              <a:lnSpc>
                <a:spcPct val="90000"/>
              </a:lnSpc>
              <a:spcBef>
                <a:spcPts val="0"/>
              </a:spcBef>
              <a:spcAft>
                <a:spcPts val="0"/>
              </a:spcAft>
              <a:buClr>
                <a:schemeClr val="lt1"/>
              </a:buClr>
              <a:buSzPts val="6600"/>
              <a:buFont typeface="Arial"/>
              <a:buNone/>
            </a:pPr>
            <a:r>
              <a:rPr lang="en-US" sz="4800" dirty="0">
                <a:solidFill>
                  <a:srgbClr val="FFFFFF"/>
                </a:solidFill>
              </a:rPr>
              <a:t>*As of March 26, 2020</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48CCA-6EEF-404A-A779-47CE3C7D346A}"/>
              </a:ext>
            </a:extLst>
          </p:cNvPr>
          <p:cNvSpPr>
            <a:spLocks noGrp="1"/>
          </p:cNvSpPr>
          <p:nvPr>
            <p:ph type="title"/>
          </p:nvPr>
        </p:nvSpPr>
        <p:spPr>
          <a:xfrm>
            <a:off x="838200" y="196599"/>
            <a:ext cx="10515600" cy="1325563"/>
          </a:xfrm>
        </p:spPr>
        <p:txBody>
          <a:bodyPr/>
          <a:lstStyle/>
          <a:p>
            <a:r>
              <a:rPr lang="en-US" dirty="0"/>
              <a:t>COVID-19 in Wisconsin</a:t>
            </a:r>
          </a:p>
        </p:txBody>
      </p:sp>
      <p:pic>
        <p:nvPicPr>
          <p:cNvPr id="5" name="Picture 4">
            <a:extLst>
              <a:ext uri="{FF2B5EF4-FFF2-40B4-BE49-F238E27FC236}">
                <a16:creationId xmlns:a16="http://schemas.microsoft.com/office/drawing/2014/main" id="{FDFD8D03-5FB3-46FC-A258-D2D0FFF9D9AD}"/>
              </a:ext>
            </a:extLst>
          </p:cNvPr>
          <p:cNvPicPr>
            <a:picLocks noChangeAspect="1"/>
          </p:cNvPicPr>
          <p:nvPr/>
        </p:nvPicPr>
        <p:blipFill rotWithShape="1">
          <a:blip r:embed="rId2"/>
          <a:srcRect l="14908" t="13210" r="60555" b="14691"/>
          <a:stretch/>
        </p:blipFill>
        <p:spPr>
          <a:xfrm>
            <a:off x="1030111" y="1770940"/>
            <a:ext cx="5438422" cy="4494394"/>
          </a:xfrm>
          <a:prstGeom prst="rect">
            <a:avLst/>
          </a:prstGeom>
        </p:spPr>
      </p:pic>
      <p:pic>
        <p:nvPicPr>
          <p:cNvPr id="6" name="Picture 5">
            <a:extLst>
              <a:ext uri="{FF2B5EF4-FFF2-40B4-BE49-F238E27FC236}">
                <a16:creationId xmlns:a16="http://schemas.microsoft.com/office/drawing/2014/main" id="{4D4279B9-7C86-4D1A-A71A-3AE7FAE11867}"/>
              </a:ext>
            </a:extLst>
          </p:cNvPr>
          <p:cNvPicPr>
            <a:picLocks noChangeAspect="1"/>
          </p:cNvPicPr>
          <p:nvPr/>
        </p:nvPicPr>
        <p:blipFill rotWithShape="1">
          <a:blip r:embed="rId3"/>
          <a:srcRect l="24748" t="19699" r="69735" b="5252"/>
          <a:stretch/>
        </p:blipFill>
        <p:spPr>
          <a:xfrm>
            <a:off x="7857066" y="196599"/>
            <a:ext cx="2844799" cy="6464802"/>
          </a:xfrm>
          <a:prstGeom prst="rect">
            <a:avLst/>
          </a:prstGeom>
        </p:spPr>
      </p:pic>
    </p:spTree>
    <p:extLst>
      <p:ext uri="{BB962C8B-B14F-4D97-AF65-F5344CB8AC3E}">
        <p14:creationId xmlns:p14="http://schemas.microsoft.com/office/powerpoint/2010/main" val="8069799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141" name="Google Shape;141;p8" descr="Screen Shot 2020-03-14 at 9.13.44 PM.png"/>
          <p:cNvPicPr preferRelativeResize="0"/>
          <p:nvPr/>
        </p:nvPicPr>
        <p:blipFill rotWithShape="1">
          <a:blip r:embed="rId3">
            <a:alphaModFix/>
          </a:blip>
          <a:srcRect/>
          <a:stretch/>
        </p:blipFill>
        <p:spPr>
          <a:xfrm>
            <a:off x="0" y="188965"/>
            <a:ext cx="12192000" cy="6669035"/>
          </a:xfrm>
          <a:prstGeom prst="rect">
            <a:avLst/>
          </a:prstGeom>
          <a:noFill/>
          <a:ln>
            <a:noFill/>
          </a:ln>
        </p:spPr>
      </p:pic>
      <p:sp>
        <p:nvSpPr>
          <p:cNvPr id="142" name="Google Shape;142;p8"/>
          <p:cNvSpPr txBox="1"/>
          <p:nvPr/>
        </p:nvSpPr>
        <p:spPr>
          <a:xfrm>
            <a:off x="8223770" y="6620723"/>
            <a:ext cx="398234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Calibri"/>
                <a:ea typeface="Calibri"/>
                <a:cs typeface="Calibri"/>
                <a:sym typeface="Calibri"/>
              </a:rPr>
              <a:t>Source: CROI Meeting, https://special.croi.capitalreach.com</a:t>
            </a:r>
            <a:endParaRPr sz="120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FF44946C-2D85-41D5-BB02-0CA1DCA9AB13}"/>
              </a:ext>
            </a:extLst>
          </p:cNvPr>
          <p:cNvPicPr>
            <a:picLocks noChangeAspect="1"/>
          </p:cNvPicPr>
          <p:nvPr/>
        </p:nvPicPr>
        <p:blipFill rotWithShape="1">
          <a:blip r:embed="rId4"/>
          <a:srcRect l="7667" t="4407" r="13631" b="35268"/>
          <a:stretch/>
        </p:blipFill>
        <p:spPr>
          <a:xfrm>
            <a:off x="6479822" y="1912660"/>
            <a:ext cx="5441245" cy="2331962"/>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7" name="Google Shape;147;p9" descr="Screen Shot 2020-03-14 at 9.24.39 PM.png"/>
          <p:cNvPicPr preferRelativeResize="0"/>
          <p:nvPr/>
        </p:nvPicPr>
        <p:blipFill rotWithShape="1">
          <a:blip r:embed="rId3">
            <a:alphaModFix/>
          </a:blip>
          <a:srcRect/>
          <a:stretch/>
        </p:blipFill>
        <p:spPr>
          <a:xfrm>
            <a:off x="1411111" y="0"/>
            <a:ext cx="9128234" cy="6858000"/>
          </a:xfrm>
          <a:prstGeom prst="rect">
            <a:avLst/>
          </a:prstGeom>
          <a:noFill/>
          <a:ln>
            <a:noFill/>
          </a:ln>
        </p:spPr>
      </p:pic>
      <p:sp>
        <p:nvSpPr>
          <p:cNvPr id="148" name="Google Shape;148;p9"/>
          <p:cNvSpPr txBox="1"/>
          <p:nvPr/>
        </p:nvSpPr>
        <p:spPr>
          <a:xfrm>
            <a:off x="8576547" y="6592329"/>
            <a:ext cx="3643675"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chemeClr val="dk1"/>
                </a:solidFill>
                <a:latin typeface="Calibri"/>
                <a:ea typeface="Calibri"/>
                <a:cs typeface="Calibri"/>
                <a:sym typeface="Calibri"/>
              </a:rPr>
              <a:t>Source: CROI Meeting, https://special.croi.capitalreach.com</a:t>
            </a:r>
            <a:endParaRPr sz="1100">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72F8C2-F6F2-4D1C-B7C1-86201AE2D666}"/>
              </a:ext>
            </a:extLst>
          </p:cNvPr>
          <p:cNvPicPr>
            <a:picLocks noChangeAspect="1"/>
          </p:cNvPicPr>
          <p:nvPr/>
        </p:nvPicPr>
        <p:blipFill>
          <a:blip r:embed="rId2"/>
          <a:stretch>
            <a:fillRect/>
          </a:stretch>
        </p:blipFill>
        <p:spPr>
          <a:xfrm>
            <a:off x="468904" y="435604"/>
            <a:ext cx="11254191" cy="5986791"/>
          </a:xfrm>
          <a:prstGeom prst="rect">
            <a:avLst/>
          </a:prstGeom>
        </p:spPr>
      </p:pic>
    </p:spTree>
    <p:extLst>
      <p:ext uri="{BB962C8B-B14F-4D97-AF65-F5344CB8AC3E}">
        <p14:creationId xmlns:p14="http://schemas.microsoft.com/office/powerpoint/2010/main" val="9364695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g81781b4e3f_0_47"/>
          <p:cNvSpPr txBox="1"/>
          <p:nvPr/>
        </p:nvSpPr>
        <p:spPr>
          <a:xfrm>
            <a:off x="2286000" y="6433437"/>
            <a:ext cx="8603700" cy="38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latin typeface="Calibri"/>
                <a:ea typeface="Calibri"/>
                <a:cs typeface="Calibri"/>
                <a:sym typeface="Calibri"/>
              </a:rPr>
              <a:t>https://</a:t>
            </a:r>
            <a:r>
              <a:rPr lang="en-US" dirty="0" err="1">
                <a:latin typeface="Calibri"/>
                <a:ea typeface="Calibri"/>
                <a:cs typeface="Calibri"/>
                <a:sym typeface="Calibri"/>
              </a:rPr>
              <a:t>www.businessinsider.com</a:t>
            </a:r>
            <a:r>
              <a:rPr lang="en-US" dirty="0">
                <a:latin typeface="Calibri"/>
                <a:ea typeface="Calibri"/>
                <a:cs typeface="Calibri"/>
                <a:sym typeface="Calibri"/>
              </a:rPr>
              <a:t>/coronavirus-contagious-r-naught-average-patient-spread-2020-3</a:t>
            </a:r>
            <a:endParaRPr dirty="0">
              <a:latin typeface="Calibri"/>
              <a:ea typeface="Calibri"/>
              <a:cs typeface="Calibri"/>
              <a:sym typeface="Calibri"/>
            </a:endParaRPr>
          </a:p>
        </p:txBody>
      </p:sp>
      <p:pic>
        <p:nvPicPr>
          <p:cNvPr id="161" name="Google Shape;161;g81781b4e3f_0_47"/>
          <p:cNvPicPr preferRelativeResize="0"/>
          <p:nvPr/>
        </p:nvPicPr>
        <p:blipFill>
          <a:blip r:embed="rId3">
            <a:alphaModFix/>
          </a:blip>
          <a:stretch>
            <a:fillRect/>
          </a:stretch>
        </p:blipFill>
        <p:spPr>
          <a:xfrm>
            <a:off x="3045131" y="275391"/>
            <a:ext cx="5921938" cy="619629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224" name="Google Shape;224;p20" descr="Screen Shot 2020-03-14 at 9.12.59 PM.png"/>
          <p:cNvPicPr preferRelativeResize="0"/>
          <p:nvPr/>
        </p:nvPicPr>
        <p:blipFill rotWithShape="1">
          <a:blip r:embed="rId3">
            <a:alphaModFix/>
          </a:blip>
          <a:srcRect t="8043" b="18137"/>
          <a:stretch/>
        </p:blipFill>
        <p:spPr>
          <a:xfrm>
            <a:off x="846665" y="351649"/>
            <a:ext cx="10428115" cy="5800796"/>
          </a:xfrm>
          <a:prstGeom prst="rect">
            <a:avLst/>
          </a:prstGeom>
          <a:noFill/>
          <a:ln>
            <a:noFill/>
          </a:ln>
        </p:spPr>
      </p:pic>
      <p:sp>
        <p:nvSpPr>
          <p:cNvPr id="225" name="Google Shape;225;p20"/>
          <p:cNvSpPr/>
          <p:nvPr/>
        </p:nvSpPr>
        <p:spPr>
          <a:xfrm>
            <a:off x="846670" y="1171221"/>
            <a:ext cx="846667" cy="69144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6" name="Google Shape;226;p20"/>
          <p:cNvSpPr txBox="1"/>
          <p:nvPr/>
        </p:nvSpPr>
        <p:spPr>
          <a:xfrm>
            <a:off x="8548325" y="6324220"/>
            <a:ext cx="3643675"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chemeClr val="dk1"/>
                </a:solidFill>
                <a:latin typeface="Calibri"/>
                <a:ea typeface="Calibri"/>
                <a:cs typeface="Calibri"/>
                <a:sym typeface="Calibri"/>
              </a:rPr>
              <a:t>Alywalrd B et al, WHO-China Mission, 2020</a:t>
            </a:r>
            <a:endParaRPr/>
          </a:p>
          <a:p>
            <a:pPr marL="0" marR="0" lvl="0" indent="0" algn="l" rtl="0">
              <a:spcBef>
                <a:spcPts val="0"/>
              </a:spcBef>
              <a:spcAft>
                <a:spcPts val="0"/>
              </a:spcAft>
              <a:buNone/>
            </a:pPr>
            <a:r>
              <a:rPr lang="en-US" sz="1100">
                <a:solidFill>
                  <a:schemeClr val="dk1"/>
                </a:solidFill>
                <a:latin typeface="Calibri"/>
                <a:ea typeface="Calibri"/>
                <a:cs typeface="Calibri"/>
                <a:sym typeface="Calibri"/>
              </a:rPr>
              <a:t>lSource: CROI Meeting, https://special.croi.capitalreach.com</a:t>
            </a:r>
            <a:endParaRPr sz="1100">
              <a:solidFill>
                <a:schemeClr val="dk1"/>
              </a:solidFill>
              <a:latin typeface="Calibri"/>
              <a:ea typeface="Calibri"/>
              <a:cs typeface="Calibri"/>
              <a:sym typeface="Calibri"/>
            </a:endParaRPr>
          </a:p>
        </p:txBody>
      </p:sp>
      <p:sp>
        <p:nvSpPr>
          <p:cNvPr id="227" name="Google Shape;227;p20"/>
          <p:cNvSpPr/>
          <p:nvPr/>
        </p:nvSpPr>
        <p:spPr>
          <a:xfrm>
            <a:off x="9649181" y="279399"/>
            <a:ext cx="1413930" cy="69426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Google Shape;218;p19" descr="Screen Shot 2020-03-14 at 9.19.34 PM.png"/>
          <p:cNvPicPr preferRelativeResize="0"/>
          <p:nvPr/>
        </p:nvPicPr>
        <p:blipFill rotWithShape="1">
          <a:blip r:embed="rId3">
            <a:alphaModFix/>
          </a:blip>
          <a:srcRect/>
          <a:stretch/>
        </p:blipFill>
        <p:spPr>
          <a:xfrm>
            <a:off x="0" y="149117"/>
            <a:ext cx="12192000" cy="6708883"/>
          </a:xfrm>
          <a:prstGeom prst="rect">
            <a:avLst/>
          </a:prstGeom>
          <a:noFill/>
          <a:ln>
            <a:noFill/>
          </a:ln>
        </p:spPr>
      </p:pic>
      <p:sp>
        <p:nvSpPr>
          <p:cNvPr id="219" name="Google Shape;219;p19"/>
          <p:cNvSpPr txBox="1"/>
          <p:nvPr/>
        </p:nvSpPr>
        <p:spPr>
          <a:xfrm>
            <a:off x="8548325" y="6592329"/>
            <a:ext cx="3643675"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chemeClr val="dk1"/>
                </a:solidFill>
                <a:latin typeface="Calibri"/>
                <a:ea typeface="Calibri"/>
                <a:cs typeface="Calibri"/>
                <a:sym typeface="Calibri"/>
              </a:rPr>
              <a:t>Source: CROI Meeting, https://special.croi.capitalreach.com</a:t>
            </a:r>
            <a:endParaRPr sz="1100">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17B071-7DB7-4531-B0B1-2EA0E956E09E}"/>
              </a:ext>
            </a:extLst>
          </p:cNvPr>
          <p:cNvPicPr>
            <a:picLocks noChangeAspect="1"/>
          </p:cNvPicPr>
          <p:nvPr/>
        </p:nvPicPr>
        <p:blipFill>
          <a:blip r:embed="rId2"/>
          <a:stretch>
            <a:fillRect/>
          </a:stretch>
        </p:blipFill>
        <p:spPr>
          <a:xfrm>
            <a:off x="228091" y="191743"/>
            <a:ext cx="11735817" cy="6474513"/>
          </a:xfrm>
          <a:prstGeom prst="rect">
            <a:avLst/>
          </a:prstGeom>
        </p:spPr>
      </p:pic>
    </p:spTree>
    <p:extLst>
      <p:ext uri="{BB962C8B-B14F-4D97-AF65-F5344CB8AC3E}">
        <p14:creationId xmlns:p14="http://schemas.microsoft.com/office/powerpoint/2010/main" val="32447046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166" name="Google Shape;166;p11" descr="Screen Shot 2020-03-14 at 9.09.09 PM.png"/>
          <p:cNvPicPr preferRelativeResize="0"/>
          <p:nvPr/>
        </p:nvPicPr>
        <p:blipFill rotWithShape="1">
          <a:blip r:embed="rId3">
            <a:alphaModFix/>
          </a:blip>
          <a:srcRect t="8177" b="16631"/>
          <a:stretch/>
        </p:blipFill>
        <p:spPr>
          <a:xfrm>
            <a:off x="308397" y="311276"/>
            <a:ext cx="11305047" cy="6405612"/>
          </a:xfrm>
          <a:prstGeom prst="rect">
            <a:avLst/>
          </a:prstGeom>
          <a:noFill/>
          <a:ln>
            <a:noFill/>
          </a:ln>
        </p:spPr>
      </p:pic>
      <p:pic>
        <p:nvPicPr>
          <p:cNvPr id="167" name="Google Shape;167;p11" descr="Screen Shot 2020-03-14 at 9.09.09 PM.png"/>
          <p:cNvPicPr preferRelativeResize="0"/>
          <p:nvPr/>
        </p:nvPicPr>
        <p:blipFill rotWithShape="1">
          <a:blip r:embed="rId3">
            <a:alphaModFix/>
          </a:blip>
          <a:srcRect l="54333" t="88551" r="932" b="2602"/>
          <a:stretch/>
        </p:blipFill>
        <p:spPr>
          <a:xfrm>
            <a:off x="8625502" y="5983109"/>
            <a:ext cx="3503640" cy="522111"/>
          </a:xfrm>
          <a:prstGeom prst="rect">
            <a:avLst/>
          </a:prstGeom>
          <a:noFill/>
          <a:ln>
            <a:noFill/>
          </a:ln>
        </p:spPr>
      </p:pic>
      <p:sp>
        <p:nvSpPr>
          <p:cNvPr id="168" name="Google Shape;168;p11"/>
          <p:cNvSpPr txBox="1"/>
          <p:nvPr/>
        </p:nvSpPr>
        <p:spPr>
          <a:xfrm>
            <a:off x="8237881" y="6578219"/>
            <a:ext cx="398234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Calibri"/>
                <a:ea typeface="Calibri"/>
                <a:cs typeface="Calibri"/>
                <a:sym typeface="Calibri"/>
              </a:rPr>
              <a:t>Source: CROI Meeting, https://special.croi.capitalreach.com</a:t>
            </a:r>
            <a:endParaRPr sz="1200">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t>Clinical Manifestations</a:t>
            </a:r>
            <a:br>
              <a:rPr lang="en-US" sz="4800" b="1" dirty="0"/>
            </a:br>
            <a:r>
              <a:rPr lang="en-US" sz="2800" dirty="0"/>
              <a:t>1099 Hospitalized Patients</a:t>
            </a:r>
            <a:endParaRPr lang="en-US" sz="4800" dirty="0"/>
          </a:p>
        </p:txBody>
      </p:sp>
      <p:sp>
        <p:nvSpPr>
          <p:cNvPr id="3" name="Text Placeholder 2"/>
          <p:cNvSpPr>
            <a:spLocks noGrp="1"/>
          </p:cNvSpPr>
          <p:nvPr>
            <p:ph type="body" idx="1"/>
          </p:nvPr>
        </p:nvSpPr>
        <p:spPr/>
        <p:txBody>
          <a:bodyPr>
            <a:normAutofit lnSpcReduction="10000"/>
          </a:bodyPr>
          <a:lstStyle/>
          <a:p>
            <a:r>
              <a:rPr lang="en-US" sz="3200" dirty="0"/>
              <a:t>Symptoms </a:t>
            </a:r>
            <a:r>
              <a:rPr lang="en-US" dirty="0"/>
              <a:t>	</a:t>
            </a:r>
          </a:p>
          <a:p>
            <a:pPr lvl="1"/>
            <a:r>
              <a:rPr lang="en-US" u="sng" dirty="0"/>
              <a:t>Fever 89%</a:t>
            </a:r>
            <a:r>
              <a:rPr lang="en-US" dirty="0"/>
              <a:t>, cough 68%, sputum production 34%, sore throat 14%, nasal congestion 5%, diarrhea 4%</a:t>
            </a:r>
          </a:p>
          <a:p>
            <a:pPr lvl="1"/>
            <a:r>
              <a:rPr lang="en-US" b="1" dirty="0">
                <a:solidFill>
                  <a:srgbClr val="FF0000"/>
                </a:solidFill>
              </a:rPr>
              <a:t>Fever (on admission </a:t>
            </a:r>
            <a:r>
              <a:rPr lang="mr-IN" b="1" dirty="0">
                <a:solidFill>
                  <a:srgbClr val="FF0000"/>
                </a:solidFill>
              </a:rPr>
              <a:t>–</a:t>
            </a:r>
            <a:r>
              <a:rPr lang="en-US" b="1" dirty="0">
                <a:solidFill>
                  <a:srgbClr val="FF0000"/>
                </a:solidFill>
              </a:rPr>
              <a:t> 44%)</a:t>
            </a:r>
          </a:p>
          <a:p>
            <a:pPr lvl="1"/>
            <a:r>
              <a:rPr lang="en-US" dirty="0"/>
              <a:t>Incubation period 4 days (IQR 2-7 days)</a:t>
            </a:r>
          </a:p>
          <a:p>
            <a:r>
              <a:rPr lang="en-US" sz="3200" dirty="0"/>
              <a:t>Laboratory studies</a:t>
            </a:r>
          </a:p>
          <a:p>
            <a:pPr lvl="1"/>
            <a:r>
              <a:rPr lang="en-US" dirty="0" err="1"/>
              <a:t>Lymphopenia</a:t>
            </a:r>
            <a:r>
              <a:rPr lang="en-US" dirty="0"/>
              <a:t> (83%), CRP&gt;10mg/l 61%, </a:t>
            </a:r>
            <a:r>
              <a:rPr lang="en-US" dirty="0" err="1"/>
              <a:t>procalcitonin</a:t>
            </a:r>
            <a:r>
              <a:rPr lang="en-US" dirty="0"/>
              <a:t> &gt;0.5 </a:t>
            </a:r>
            <a:r>
              <a:rPr lang="en-US" dirty="0" err="1"/>
              <a:t>ng</a:t>
            </a:r>
            <a:r>
              <a:rPr lang="en-US" dirty="0"/>
              <a:t>/ml 6%, LDH &gt;250 U/l 41%, ALT/AST &gt;40 U/l 22%</a:t>
            </a:r>
          </a:p>
          <a:p>
            <a:r>
              <a:rPr lang="en-US" sz="3200" dirty="0"/>
              <a:t>Radiology</a:t>
            </a:r>
          </a:p>
          <a:p>
            <a:pPr lvl="1"/>
            <a:r>
              <a:rPr lang="en-US" dirty="0"/>
              <a:t>Ground glass opacities (56%), 18% no abnormalities in non severe disease</a:t>
            </a:r>
          </a:p>
        </p:txBody>
      </p:sp>
      <p:sp>
        <p:nvSpPr>
          <p:cNvPr id="4" name="TextBox 3"/>
          <p:cNvSpPr txBox="1"/>
          <p:nvPr/>
        </p:nvSpPr>
        <p:spPr>
          <a:xfrm>
            <a:off x="10330944" y="6581001"/>
            <a:ext cx="1861056" cy="276999"/>
          </a:xfrm>
          <a:prstGeom prst="rect">
            <a:avLst/>
          </a:prstGeom>
          <a:noFill/>
        </p:spPr>
        <p:txBody>
          <a:bodyPr wrap="none" rtlCol="0">
            <a:spAutoFit/>
          </a:bodyPr>
          <a:lstStyle/>
          <a:p>
            <a:r>
              <a:rPr lang="en-US" sz="1200" dirty="0"/>
              <a:t>Guan W NEJM 28Feb20</a:t>
            </a:r>
          </a:p>
        </p:txBody>
      </p:sp>
    </p:spTree>
    <p:extLst>
      <p:ext uri="{BB962C8B-B14F-4D97-AF65-F5344CB8AC3E}">
        <p14:creationId xmlns:p14="http://schemas.microsoft.com/office/powerpoint/2010/main" val="22784551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normAutofit/>
          </a:bodyPr>
          <a:lstStyle/>
          <a:p>
            <a:pPr marL="114300" indent="0" algn="ctr">
              <a:buNone/>
            </a:pPr>
            <a:r>
              <a:rPr lang="en-US" sz="8000" dirty="0"/>
              <a:t>Disclaimer</a:t>
            </a:r>
          </a:p>
          <a:p>
            <a:pPr marL="114300" indent="0" algn="ctr">
              <a:buNone/>
            </a:pPr>
            <a:r>
              <a:rPr lang="en-US" sz="4800" dirty="0"/>
              <a:t>The state of COVID-19 is rapidly evolving. Data presented will change with time.</a:t>
            </a:r>
          </a:p>
        </p:txBody>
      </p:sp>
    </p:spTree>
    <p:extLst>
      <p:ext uri="{BB962C8B-B14F-4D97-AF65-F5344CB8AC3E}">
        <p14:creationId xmlns:p14="http://schemas.microsoft.com/office/powerpoint/2010/main" val="25486103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DD7A24-BB07-4384-8DA6-F9BF965738AF}"/>
              </a:ext>
            </a:extLst>
          </p:cNvPr>
          <p:cNvPicPr>
            <a:picLocks noChangeAspect="1"/>
          </p:cNvPicPr>
          <p:nvPr/>
        </p:nvPicPr>
        <p:blipFill>
          <a:blip r:embed="rId2"/>
          <a:stretch>
            <a:fillRect/>
          </a:stretch>
        </p:blipFill>
        <p:spPr>
          <a:xfrm>
            <a:off x="871275" y="240515"/>
            <a:ext cx="10449450" cy="6376969"/>
          </a:xfrm>
          <a:prstGeom prst="rect">
            <a:avLst/>
          </a:prstGeom>
        </p:spPr>
      </p:pic>
    </p:spTree>
    <p:extLst>
      <p:ext uri="{BB962C8B-B14F-4D97-AF65-F5344CB8AC3E}">
        <p14:creationId xmlns:p14="http://schemas.microsoft.com/office/powerpoint/2010/main" val="6202358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48"/>
          <p:cNvSpPr txBox="1">
            <a:spLocks noGrp="1"/>
          </p:cNvSpPr>
          <p:nvPr>
            <p:ph type="title"/>
          </p:nvPr>
        </p:nvSpPr>
        <p:spPr>
          <a:xfrm>
            <a:off x="838200" y="28539"/>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b="1" dirty="0"/>
              <a:t>Clinical Course/Spectrum of Illness</a:t>
            </a:r>
            <a:endParaRPr b="1" dirty="0"/>
          </a:p>
        </p:txBody>
      </p:sp>
      <p:sp>
        <p:nvSpPr>
          <p:cNvPr id="118" name="Google Shape;118;p48"/>
          <p:cNvSpPr txBox="1">
            <a:spLocks noGrp="1"/>
          </p:cNvSpPr>
          <p:nvPr>
            <p:ph type="body" idx="1"/>
          </p:nvPr>
        </p:nvSpPr>
        <p:spPr>
          <a:xfrm>
            <a:off x="822897" y="1397238"/>
            <a:ext cx="11112791" cy="5460762"/>
          </a:xfrm>
          <a:prstGeom prst="rect">
            <a:avLst/>
          </a:prstGeom>
          <a:noFill/>
          <a:ln>
            <a:noFill/>
          </a:ln>
        </p:spPr>
        <p:txBody>
          <a:bodyPr spcFirstLastPara="1" wrap="square" lIns="91425" tIns="45700" rIns="91425" bIns="45700" anchor="t" anchorCtr="0">
            <a:normAutofit/>
          </a:bodyPr>
          <a:lstStyle/>
          <a:p>
            <a:pPr marL="731520" lvl="0" indent="-182879" algn="l" rtl="0">
              <a:lnSpc>
                <a:spcPct val="80000"/>
              </a:lnSpc>
              <a:spcBef>
                <a:spcPts val="1000"/>
              </a:spcBef>
              <a:spcAft>
                <a:spcPts val="0"/>
              </a:spcAft>
              <a:buSzPts val="2048"/>
              <a:buChar char="•"/>
            </a:pPr>
            <a:r>
              <a:rPr lang="en-US" sz="3200"/>
              <a:t>Incubation period: 5-6 days</a:t>
            </a:r>
            <a:endParaRPr/>
          </a:p>
          <a:p>
            <a:pPr marL="731520" lvl="0" indent="-182879" algn="l" rtl="0">
              <a:lnSpc>
                <a:spcPct val="80000"/>
              </a:lnSpc>
              <a:spcBef>
                <a:spcPts val="1000"/>
              </a:spcBef>
              <a:spcAft>
                <a:spcPts val="0"/>
              </a:spcAft>
              <a:buSzPts val="2048"/>
              <a:buChar char="•"/>
            </a:pPr>
            <a:r>
              <a:rPr lang="en-US" sz="3200"/>
              <a:t>Time to recovery: mild -&gt; 2 weeks, severe -&gt; 3-6 weeks </a:t>
            </a:r>
            <a:endParaRPr/>
          </a:p>
          <a:p>
            <a:pPr marL="1188720" lvl="1" indent="-182880" algn="l" rtl="0">
              <a:lnSpc>
                <a:spcPct val="80000"/>
              </a:lnSpc>
              <a:spcBef>
                <a:spcPts val="500"/>
              </a:spcBef>
              <a:spcAft>
                <a:spcPts val="0"/>
              </a:spcAft>
              <a:buSzPts val="1792"/>
              <a:buChar char="•"/>
            </a:pPr>
            <a:r>
              <a:rPr lang="en-US" sz="2800" b="1">
                <a:solidFill>
                  <a:srgbClr val="FF0000"/>
                </a:solidFill>
              </a:rPr>
              <a:t>&gt;14% </a:t>
            </a:r>
            <a:r>
              <a:rPr lang="en-US" sz="2800"/>
              <a:t>develop severe disease</a:t>
            </a:r>
            <a:endParaRPr/>
          </a:p>
          <a:p>
            <a:pPr marL="1188720" lvl="1" indent="-182880" algn="l" rtl="0">
              <a:lnSpc>
                <a:spcPct val="80000"/>
              </a:lnSpc>
              <a:spcBef>
                <a:spcPts val="500"/>
              </a:spcBef>
              <a:spcAft>
                <a:spcPts val="0"/>
              </a:spcAft>
              <a:buSzPts val="1792"/>
              <a:buChar char="•"/>
            </a:pPr>
            <a:r>
              <a:rPr lang="en-US" sz="2800" b="1">
                <a:solidFill>
                  <a:srgbClr val="FF0000"/>
                </a:solidFill>
              </a:rPr>
              <a:t>5% </a:t>
            </a:r>
            <a:r>
              <a:rPr lang="en-US" sz="2800"/>
              <a:t>require ICU level care</a:t>
            </a:r>
            <a:endParaRPr/>
          </a:p>
          <a:p>
            <a:pPr marL="1188720" lvl="1" indent="-182880" algn="l" rtl="0">
              <a:lnSpc>
                <a:spcPct val="80000"/>
              </a:lnSpc>
              <a:spcBef>
                <a:spcPts val="500"/>
              </a:spcBef>
              <a:spcAft>
                <a:spcPts val="0"/>
              </a:spcAft>
              <a:buSzPts val="1792"/>
              <a:buChar char="•"/>
            </a:pPr>
            <a:r>
              <a:rPr lang="en-US" sz="2800" b="1">
                <a:solidFill>
                  <a:srgbClr val="FF0000"/>
                </a:solidFill>
              </a:rPr>
              <a:t>2% </a:t>
            </a:r>
            <a:r>
              <a:rPr lang="en-US" sz="2800"/>
              <a:t>mechanical ventilation</a:t>
            </a:r>
            <a:endParaRPr/>
          </a:p>
          <a:p>
            <a:pPr marL="1188720" lvl="1" indent="-182880" algn="l" rtl="0">
              <a:lnSpc>
                <a:spcPct val="80000"/>
              </a:lnSpc>
              <a:spcBef>
                <a:spcPts val="500"/>
              </a:spcBef>
              <a:spcAft>
                <a:spcPts val="0"/>
              </a:spcAft>
              <a:buSzPts val="1792"/>
              <a:buChar char="•"/>
            </a:pPr>
            <a:r>
              <a:rPr lang="en-US" sz="2800" b="1">
                <a:solidFill>
                  <a:srgbClr val="FF0000"/>
                </a:solidFill>
              </a:rPr>
              <a:t>1-3% </a:t>
            </a:r>
            <a:r>
              <a:rPr lang="en-US" sz="2800"/>
              <a:t>estimated case fatality rate</a:t>
            </a:r>
            <a:endParaRPr/>
          </a:p>
          <a:p>
            <a:pPr marL="731520" lvl="0" indent="-182879" algn="l" rtl="0">
              <a:lnSpc>
                <a:spcPct val="80000"/>
              </a:lnSpc>
              <a:spcBef>
                <a:spcPts val="1000"/>
              </a:spcBef>
              <a:spcAft>
                <a:spcPts val="0"/>
              </a:spcAft>
              <a:buSzPts val="2048"/>
              <a:buChar char="•"/>
            </a:pPr>
            <a:r>
              <a:rPr lang="en-US" sz="3200"/>
              <a:t>Complications</a:t>
            </a:r>
            <a:endParaRPr/>
          </a:p>
          <a:p>
            <a:pPr marL="1188720" lvl="1" indent="-182880" algn="l" rtl="0">
              <a:lnSpc>
                <a:spcPct val="80000"/>
              </a:lnSpc>
              <a:spcBef>
                <a:spcPts val="500"/>
              </a:spcBef>
              <a:spcAft>
                <a:spcPts val="0"/>
              </a:spcAft>
              <a:buSzPts val="1792"/>
              <a:buChar char="•"/>
            </a:pPr>
            <a:r>
              <a:rPr lang="en-US" sz="2800"/>
              <a:t>Pneumonia, ARDS, sepsis, AKI, cardiac dysfunction</a:t>
            </a:r>
            <a:endParaRPr/>
          </a:p>
          <a:p>
            <a:pPr marL="731520" lvl="0" indent="-182879" algn="l" rtl="0">
              <a:lnSpc>
                <a:spcPct val="80000"/>
              </a:lnSpc>
              <a:spcBef>
                <a:spcPts val="1000"/>
              </a:spcBef>
              <a:spcAft>
                <a:spcPts val="0"/>
              </a:spcAft>
              <a:buSzPts val="2048"/>
              <a:buChar char="•"/>
            </a:pPr>
            <a:r>
              <a:rPr lang="en-US" sz="3200"/>
              <a:t>Highest risk</a:t>
            </a:r>
            <a:endParaRPr/>
          </a:p>
          <a:p>
            <a:pPr marL="1188720" lvl="1" indent="-182880" algn="l" rtl="0">
              <a:lnSpc>
                <a:spcPct val="80000"/>
              </a:lnSpc>
              <a:spcBef>
                <a:spcPts val="500"/>
              </a:spcBef>
              <a:spcAft>
                <a:spcPts val="0"/>
              </a:spcAft>
              <a:buSzPts val="1792"/>
              <a:buChar char="•"/>
            </a:pPr>
            <a:r>
              <a:rPr lang="en-US" sz="2800"/>
              <a:t>&gt;60, comorbidities, higher SOFA score, D-dimer &gt;1 ug/l</a:t>
            </a:r>
            <a:endParaRPr/>
          </a:p>
          <a:p>
            <a:pPr marL="731520" lvl="0" indent="-182879" algn="l" rtl="0">
              <a:lnSpc>
                <a:spcPct val="80000"/>
              </a:lnSpc>
              <a:spcBef>
                <a:spcPts val="1000"/>
              </a:spcBef>
              <a:spcAft>
                <a:spcPts val="0"/>
              </a:spcAft>
              <a:buSzPts val="2048"/>
              <a:buChar char="•"/>
            </a:pPr>
            <a:r>
              <a:rPr lang="en-US" sz="3200"/>
              <a:t>Children have milder disease</a:t>
            </a:r>
            <a:endParaRPr/>
          </a:p>
          <a:p>
            <a:pPr marL="914400" lvl="1" indent="-228600" algn="l" rtl="0">
              <a:lnSpc>
                <a:spcPct val="90000"/>
              </a:lnSpc>
              <a:spcBef>
                <a:spcPts val="500"/>
              </a:spcBef>
              <a:spcAft>
                <a:spcPts val="0"/>
              </a:spcAft>
              <a:buSzPts val="1800"/>
              <a:buNone/>
            </a:pPr>
            <a:endParaRPr/>
          </a:p>
          <a:p>
            <a:pPr marL="457200" lvl="0" indent="-228600" algn="l" rtl="0">
              <a:lnSpc>
                <a:spcPct val="90000"/>
              </a:lnSpc>
              <a:spcBef>
                <a:spcPts val="1000"/>
              </a:spcBef>
              <a:spcAft>
                <a:spcPts val="0"/>
              </a:spcAft>
              <a:buClr>
                <a:schemeClr val="dk1"/>
              </a:buClr>
              <a:buSzPts val="1800"/>
              <a:buNone/>
            </a:pPr>
            <a:endParaRPr/>
          </a:p>
        </p:txBody>
      </p:sp>
      <p:sp>
        <p:nvSpPr>
          <p:cNvPr id="119" name="Google Shape;119;p48"/>
          <p:cNvSpPr txBox="1"/>
          <p:nvPr/>
        </p:nvSpPr>
        <p:spPr>
          <a:xfrm>
            <a:off x="9839289" y="6288090"/>
            <a:ext cx="2265727" cy="5770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50" b="0" i="0" u="none" strike="noStrike" cap="none">
                <a:solidFill>
                  <a:srgbClr val="000000"/>
                </a:solidFill>
                <a:latin typeface="Arial"/>
                <a:ea typeface="Arial"/>
                <a:cs typeface="Arial"/>
                <a:sym typeface="Arial"/>
              </a:rPr>
              <a:t>Munster V NEJM 20Feb20</a:t>
            </a:r>
            <a:endParaRPr/>
          </a:p>
          <a:p>
            <a:pPr marL="0" marR="0" lvl="0" indent="0" algn="l" rtl="0">
              <a:lnSpc>
                <a:spcPct val="100000"/>
              </a:lnSpc>
              <a:spcBef>
                <a:spcPts val="0"/>
              </a:spcBef>
              <a:spcAft>
                <a:spcPts val="0"/>
              </a:spcAft>
              <a:buNone/>
            </a:pPr>
            <a:r>
              <a:rPr lang="en-US" sz="1050" b="0" i="0" u="none" strike="noStrike" cap="none">
                <a:solidFill>
                  <a:srgbClr val="000000"/>
                </a:solidFill>
                <a:latin typeface="Arial"/>
                <a:ea typeface="Arial"/>
                <a:cs typeface="Arial"/>
                <a:sym typeface="Arial"/>
              </a:rPr>
              <a:t>Zhou F Lancet 9Mar20</a:t>
            </a:r>
            <a:endParaRPr/>
          </a:p>
          <a:p>
            <a:pPr marL="0" marR="0" lvl="0" indent="0" algn="l" rtl="0">
              <a:lnSpc>
                <a:spcPct val="100000"/>
              </a:lnSpc>
              <a:spcBef>
                <a:spcPts val="0"/>
              </a:spcBef>
              <a:spcAft>
                <a:spcPts val="0"/>
              </a:spcAft>
              <a:buNone/>
            </a:pPr>
            <a:r>
              <a:rPr lang="en-US" sz="1050" b="0" i="0" u="none" strike="noStrike" cap="none">
                <a:solidFill>
                  <a:schemeClr val="dk1"/>
                </a:solidFill>
                <a:latin typeface="Calibri"/>
                <a:ea typeface="Calibri"/>
                <a:cs typeface="Calibri"/>
                <a:sym typeface="Calibri"/>
              </a:rPr>
              <a:t>Alywalrd B, WHO-China Mission, 2020</a:t>
            </a:r>
            <a:endParaRPr sz="105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5830991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48"/>
          <p:cNvSpPr txBox="1">
            <a:spLocks noGrp="1"/>
          </p:cNvSpPr>
          <p:nvPr>
            <p:ph type="title"/>
          </p:nvPr>
        </p:nvSpPr>
        <p:spPr>
          <a:xfrm>
            <a:off x="838200" y="28539"/>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b="1" dirty="0"/>
              <a:t>Phases of Illness</a:t>
            </a:r>
            <a:endParaRPr b="1" dirty="0"/>
          </a:p>
        </p:txBody>
      </p:sp>
      <p:sp>
        <p:nvSpPr>
          <p:cNvPr id="118" name="Google Shape;118;p48"/>
          <p:cNvSpPr txBox="1">
            <a:spLocks noGrp="1"/>
          </p:cNvSpPr>
          <p:nvPr>
            <p:ph type="body" idx="1"/>
          </p:nvPr>
        </p:nvSpPr>
        <p:spPr>
          <a:xfrm>
            <a:off x="838200" y="1397238"/>
            <a:ext cx="11112791" cy="5460762"/>
          </a:xfrm>
          <a:prstGeom prst="rect">
            <a:avLst/>
          </a:prstGeom>
          <a:noFill/>
          <a:ln>
            <a:noFill/>
          </a:ln>
        </p:spPr>
        <p:txBody>
          <a:bodyPr spcFirstLastPara="1" wrap="square" lIns="91425" tIns="45700" rIns="91425" bIns="45700" anchor="t" anchorCtr="0">
            <a:normAutofit/>
          </a:bodyPr>
          <a:lstStyle/>
          <a:p>
            <a:pPr marL="731520" lvl="0" indent="-182879" algn="l" rtl="0">
              <a:lnSpc>
                <a:spcPct val="80000"/>
              </a:lnSpc>
              <a:spcBef>
                <a:spcPts val="1000"/>
              </a:spcBef>
              <a:spcAft>
                <a:spcPts val="0"/>
              </a:spcAft>
              <a:buSzPts val="2048"/>
              <a:buChar char="•"/>
            </a:pPr>
            <a:r>
              <a:rPr lang="en-US" sz="3200" dirty="0"/>
              <a:t>Prodrome:  Non-specific LRI with poor oral intake</a:t>
            </a:r>
            <a:endParaRPr lang="en-US" dirty="0"/>
          </a:p>
          <a:p>
            <a:pPr marL="731520" lvl="0" indent="-182879" algn="l" rtl="0">
              <a:lnSpc>
                <a:spcPct val="80000"/>
              </a:lnSpc>
              <a:spcBef>
                <a:spcPts val="1000"/>
              </a:spcBef>
              <a:spcAft>
                <a:spcPts val="0"/>
              </a:spcAft>
              <a:buSzPts val="2048"/>
              <a:buChar char="•"/>
            </a:pPr>
            <a:r>
              <a:rPr lang="en-US" sz="3200" dirty="0"/>
              <a:t>Smoldering hypoxemia often with less dyspnea than SaO</a:t>
            </a:r>
            <a:r>
              <a:rPr lang="en-US" sz="3200" baseline="-25000" dirty="0"/>
              <a:t>2</a:t>
            </a:r>
            <a:r>
              <a:rPr lang="en-US" sz="3200" dirty="0"/>
              <a:t>  might suggest</a:t>
            </a:r>
          </a:p>
          <a:p>
            <a:pPr marL="731520" lvl="0" indent="-182879" algn="l" rtl="0">
              <a:lnSpc>
                <a:spcPct val="80000"/>
              </a:lnSpc>
              <a:spcBef>
                <a:spcPts val="1000"/>
              </a:spcBef>
              <a:spcAft>
                <a:spcPts val="0"/>
              </a:spcAft>
              <a:buSzPts val="2048"/>
              <a:buChar char="•"/>
            </a:pPr>
            <a:r>
              <a:rPr lang="en-US" sz="3200" dirty="0"/>
              <a:t>Overt resp distress with increasing FIO</a:t>
            </a:r>
            <a:r>
              <a:rPr lang="en-US" sz="3200" baseline="-25000" dirty="0"/>
              <a:t>2</a:t>
            </a:r>
            <a:r>
              <a:rPr lang="en-US" sz="3200" dirty="0"/>
              <a:t> (6+ liters PNC),increased WOB, anxiety and subjective dyspnea now prominent </a:t>
            </a:r>
          </a:p>
          <a:p>
            <a:pPr marL="731520" lvl="0" indent="-182879" algn="l" rtl="0">
              <a:lnSpc>
                <a:spcPct val="80000"/>
              </a:lnSpc>
              <a:spcBef>
                <a:spcPts val="1000"/>
              </a:spcBef>
              <a:spcAft>
                <a:spcPts val="0"/>
              </a:spcAft>
              <a:buSzPts val="2048"/>
              <a:buChar char="•"/>
            </a:pPr>
            <a:r>
              <a:rPr lang="en-US" sz="3200" dirty="0"/>
              <a:t>Respiratory Collapse: Early controlled intubation important </a:t>
            </a:r>
          </a:p>
          <a:p>
            <a:pPr marL="1188720" lvl="1" indent="-182879">
              <a:lnSpc>
                <a:spcPct val="80000"/>
              </a:lnSpc>
              <a:spcBef>
                <a:spcPts val="1000"/>
              </a:spcBef>
              <a:buSzPts val="2048"/>
            </a:pPr>
            <a:r>
              <a:rPr lang="en-US" dirty="0"/>
              <a:t>Difficulty with secretions</a:t>
            </a:r>
          </a:p>
          <a:p>
            <a:pPr marL="1188720" lvl="1" indent="-182879">
              <a:lnSpc>
                <a:spcPct val="80000"/>
              </a:lnSpc>
              <a:spcBef>
                <a:spcPts val="1000"/>
              </a:spcBef>
              <a:buSzPts val="2048"/>
            </a:pPr>
            <a:r>
              <a:rPr lang="en-US" dirty="0"/>
              <a:t>CRP and D-Dimer elevation; Low procalcitonin and </a:t>
            </a:r>
            <a:r>
              <a:rPr lang="en-US" dirty="0" err="1"/>
              <a:t>nl</a:t>
            </a:r>
            <a:r>
              <a:rPr lang="en-US" dirty="0"/>
              <a:t> WBC</a:t>
            </a:r>
          </a:p>
          <a:p>
            <a:pPr marL="731520" lvl="0" indent="-182879" algn="l" rtl="0">
              <a:lnSpc>
                <a:spcPct val="80000"/>
              </a:lnSpc>
              <a:spcBef>
                <a:spcPts val="1000"/>
              </a:spcBef>
              <a:spcAft>
                <a:spcPts val="0"/>
              </a:spcAft>
              <a:buSzPts val="2048"/>
              <a:buChar char="•"/>
            </a:pPr>
            <a:r>
              <a:rPr lang="en-US" sz="3200" dirty="0"/>
              <a:t>MSOF with AKI, myocarditis encephalopathy or resolution</a:t>
            </a:r>
            <a:endParaRPr lang="en-US" dirty="0"/>
          </a:p>
          <a:p>
            <a:pPr marL="457200" lvl="0" indent="-228600" algn="l" rtl="0">
              <a:lnSpc>
                <a:spcPct val="90000"/>
              </a:lnSpc>
              <a:spcBef>
                <a:spcPts val="1000"/>
              </a:spcBef>
              <a:spcAft>
                <a:spcPts val="0"/>
              </a:spcAft>
              <a:buClr>
                <a:schemeClr val="dk1"/>
              </a:buClr>
              <a:buSzPts val="1800"/>
              <a:buNone/>
            </a:pPr>
            <a:endParaRPr dirty="0"/>
          </a:p>
        </p:txBody>
      </p:sp>
    </p:spTree>
    <p:extLst>
      <p:ext uri="{BB962C8B-B14F-4D97-AF65-F5344CB8AC3E}">
        <p14:creationId xmlns:p14="http://schemas.microsoft.com/office/powerpoint/2010/main" val="13826890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5995E2-D5F6-4A4D-8D3F-6DC100E7A22F}"/>
              </a:ext>
            </a:extLst>
          </p:cNvPr>
          <p:cNvPicPr>
            <a:picLocks noChangeAspect="1"/>
          </p:cNvPicPr>
          <p:nvPr/>
        </p:nvPicPr>
        <p:blipFill>
          <a:blip r:embed="rId2"/>
          <a:stretch>
            <a:fillRect/>
          </a:stretch>
        </p:blipFill>
        <p:spPr>
          <a:xfrm>
            <a:off x="633510" y="188695"/>
            <a:ext cx="10924979" cy="6480610"/>
          </a:xfrm>
          <a:prstGeom prst="rect">
            <a:avLst/>
          </a:prstGeom>
        </p:spPr>
      </p:pic>
    </p:spTree>
    <p:extLst>
      <p:ext uri="{BB962C8B-B14F-4D97-AF65-F5344CB8AC3E}">
        <p14:creationId xmlns:p14="http://schemas.microsoft.com/office/powerpoint/2010/main" val="21421663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425316" y="216160"/>
            <a:ext cx="7185781" cy="584776"/>
          </a:xfrm>
          <a:prstGeom prst="rect">
            <a:avLst/>
          </a:prstGeom>
          <a:noFill/>
        </p:spPr>
        <p:txBody>
          <a:bodyPr wrap="none" rtlCol="0">
            <a:spAutoFit/>
          </a:bodyPr>
          <a:lstStyle/>
          <a:p>
            <a:r>
              <a:rPr lang="en-US" sz="3200" b="1" dirty="0">
                <a:solidFill>
                  <a:srgbClr val="3366FF"/>
                </a:solidFill>
              </a:rPr>
              <a:t>Testing Capacity: a major challenge</a:t>
            </a:r>
          </a:p>
        </p:txBody>
      </p:sp>
      <p:pic>
        <p:nvPicPr>
          <p:cNvPr id="6" name="Picture 5" descr="Screen Shot 2020-03-22 at 6.49.0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6799" y="828857"/>
            <a:ext cx="7522633" cy="5836526"/>
          </a:xfrm>
          <a:prstGeom prst="rect">
            <a:avLst/>
          </a:prstGeom>
        </p:spPr>
      </p:pic>
      <p:sp>
        <p:nvSpPr>
          <p:cNvPr id="7" name="Rectangle 6"/>
          <p:cNvSpPr/>
          <p:nvPr/>
        </p:nvSpPr>
        <p:spPr>
          <a:xfrm>
            <a:off x="2641599" y="6596390"/>
            <a:ext cx="6587068" cy="261610"/>
          </a:xfrm>
          <a:prstGeom prst="rect">
            <a:avLst/>
          </a:prstGeom>
        </p:spPr>
        <p:txBody>
          <a:bodyPr wrap="square">
            <a:spAutoFit/>
          </a:bodyPr>
          <a:lstStyle/>
          <a:p>
            <a:r>
              <a:rPr lang="en-US" sz="1100" dirty="0"/>
              <a:t>https://</a:t>
            </a:r>
            <a:r>
              <a:rPr lang="en-US" sz="1100" dirty="0" err="1"/>
              <a:t>www.businessinsider.com</a:t>
            </a:r>
            <a:r>
              <a:rPr lang="en-US" sz="1100" dirty="0"/>
              <a:t>/coronavirus-testing-covid-19-tests-per-capita-chart-us-behind-2020-3</a:t>
            </a:r>
          </a:p>
        </p:txBody>
      </p:sp>
    </p:spTree>
    <p:extLst>
      <p:ext uri="{BB962C8B-B14F-4D97-AF65-F5344CB8AC3E}">
        <p14:creationId xmlns:p14="http://schemas.microsoft.com/office/powerpoint/2010/main" val="10386419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Google Shape;173;p12" descr="Screen Shot 2020-03-14 at 9.48.09 PM.png"/>
          <p:cNvPicPr preferRelativeResize="0"/>
          <p:nvPr/>
        </p:nvPicPr>
        <p:blipFill rotWithShape="1">
          <a:blip r:embed="rId3">
            <a:alphaModFix/>
          </a:blip>
          <a:srcRect/>
          <a:stretch/>
        </p:blipFill>
        <p:spPr>
          <a:xfrm>
            <a:off x="0" y="128366"/>
            <a:ext cx="12192000" cy="6729634"/>
          </a:xfrm>
          <a:prstGeom prst="rect">
            <a:avLst/>
          </a:prstGeom>
          <a:noFill/>
          <a:ln>
            <a:noFill/>
          </a:ln>
        </p:spPr>
      </p:pic>
      <p:sp>
        <p:nvSpPr>
          <p:cNvPr id="174" name="Google Shape;174;p12"/>
          <p:cNvSpPr txBox="1"/>
          <p:nvPr/>
        </p:nvSpPr>
        <p:spPr>
          <a:xfrm>
            <a:off x="8548325" y="6620551"/>
            <a:ext cx="3643675"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chemeClr val="dk1"/>
                </a:solidFill>
                <a:latin typeface="Calibri"/>
                <a:ea typeface="Calibri"/>
                <a:cs typeface="Calibri"/>
                <a:sym typeface="Calibri"/>
              </a:rPr>
              <a:t>Source: CROI Meeting, https://special.croi.capitalreach.com</a:t>
            </a:r>
            <a:endParaRPr sz="1100">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Google Shape;194;p15" descr="Screen Shot 2020-03-14 at 9.18.06 PM.png"/>
          <p:cNvPicPr preferRelativeResize="0"/>
          <p:nvPr/>
        </p:nvPicPr>
        <p:blipFill rotWithShape="1">
          <a:blip r:embed="rId3">
            <a:alphaModFix/>
          </a:blip>
          <a:srcRect/>
          <a:stretch/>
        </p:blipFill>
        <p:spPr>
          <a:xfrm>
            <a:off x="0" y="116284"/>
            <a:ext cx="12192000" cy="6741716"/>
          </a:xfrm>
          <a:prstGeom prst="rect">
            <a:avLst/>
          </a:prstGeom>
          <a:noFill/>
          <a:ln>
            <a:noFill/>
          </a:ln>
        </p:spPr>
      </p:pic>
      <p:sp>
        <p:nvSpPr>
          <p:cNvPr id="195" name="Google Shape;195;p15"/>
          <p:cNvSpPr txBox="1"/>
          <p:nvPr/>
        </p:nvSpPr>
        <p:spPr>
          <a:xfrm>
            <a:off x="8548325" y="6578218"/>
            <a:ext cx="3643675"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chemeClr val="dk1"/>
                </a:solidFill>
                <a:latin typeface="Calibri"/>
                <a:ea typeface="Calibri"/>
                <a:cs typeface="Calibri"/>
                <a:sym typeface="Calibri"/>
              </a:rPr>
              <a:t>Source: CROI Meeting, https://special.croi.capitalreach.com</a:t>
            </a:r>
            <a:endParaRPr sz="1100">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Google Shape;187;p14" descr="Screen Shot 2020-03-14 at 9.10.01 PM.png"/>
          <p:cNvPicPr preferRelativeResize="0"/>
          <p:nvPr/>
        </p:nvPicPr>
        <p:blipFill rotWithShape="1">
          <a:blip r:embed="rId3">
            <a:alphaModFix/>
          </a:blip>
          <a:srcRect t="7679" b="18283"/>
          <a:stretch/>
        </p:blipFill>
        <p:spPr>
          <a:xfrm>
            <a:off x="649111" y="412768"/>
            <a:ext cx="11404180" cy="6332343"/>
          </a:xfrm>
          <a:prstGeom prst="rect">
            <a:avLst/>
          </a:prstGeom>
          <a:noFill/>
          <a:ln>
            <a:noFill/>
          </a:ln>
        </p:spPr>
      </p:pic>
      <p:pic>
        <p:nvPicPr>
          <p:cNvPr id="188" name="Google Shape;188;p14" descr="Screen Shot 2020-03-14 at 9.09.09 PM.png"/>
          <p:cNvPicPr preferRelativeResize="0"/>
          <p:nvPr/>
        </p:nvPicPr>
        <p:blipFill rotWithShape="1">
          <a:blip r:embed="rId4">
            <a:alphaModFix/>
          </a:blip>
          <a:srcRect l="54333" t="88551" r="932" b="2602"/>
          <a:stretch/>
        </p:blipFill>
        <p:spPr>
          <a:xfrm>
            <a:off x="8688360" y="6335889"/>
            <a:ext cx="3503640" cy="522111"/>
          </a:xfrm>
          <a:prstGeom prst="rect">
            <a:avLst/>
          </a:prstGeom>
          <a:noFill/>
          <a:ln>
            <a:noFill/>
          </a:ln>
        </p:spPr>
      </p:pic>
      <p:sp>
        <p:nvSpPr>
          <p:cNvPr id="189" name="Google Shape;189;p14"/>
          <p:cNvSpPr txBox="1"/>
          <p:nvPr/>
        </p:nvSpPr>
        <p:spPr>
          <a:xfrm>
            <a:off x="8198556" y="6392334"/>
            <a:ext cx="3979333" cy="43088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200000"/>
              </a:lnSpc>
              <a:spcBef>
                <a:spcPts val="0"/>
              </a:spcBef>
              <a:spcAft>
                <a:spcPts val="0"/>
              </a:spcAft>
              <a:buNone/>
            </a:pPr>
            <a:r>
              <a:rPr lang="en-US" sz="1200">
                <a:solidFill>
                  <a:schemeClr val="dk1"/>
                </a:solidFill>
                <a:latin typeface="Calibri"/>
                <a:ea typeface="Calibri"/>
                <a:cs typeface="Calibri"/>
                <a:sym typeface="Calibri"/>
              </a:rPr>
              <a:t>Source: CROI Meeting, </a:t>
            </a:r>
            <a:r>
              <a:rPr lang="en-US" sz="1200" u="sng">
                <a:solidFill>
                  <a:schemeClr val="dk1"/>
                </a:solidFill>
                <a:latin typeface="Calibri"/>
                <a:ea typeface="Calibri"/>
                <a:cs typeface="Calibri"/>
                <a:sym typeface="Calibri"/>
                <a:hlinkClick r:id="rId5"/>
              </a:rPr>
              <a:t>https://special.croi.capitalreach.com</a:t>
            </a:r>
            <a:endParaRPr sz="1200">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pic>
        <p:nvPicPr>
          <p:cNvPr id="212" name="Google Shape;212;p18" descr="Screen Shot 2020-03-14 at 9.20.01 PM.png"/>
          <p:cNvPicPr preferRelativeResize="0"/>
          <p:nvPr/>
        </p:nvPicPr>
        <p:blipFill rotWithShape="1">
          <a:blip r:embed="rId3">
            <a:alphaModFix/>
          </a:blip>
          <a:srcRect/>
          <a:stretch/>
        </p:blipFill>
        <p:spPr>
          <a:xfrm>
            <a:off x="0" y="0"/>
            <a:ext cx="12192000" cy="6741716"/>
          </a:xfrm>
          <a:prstGeom prst="rect">
            <a:avLst/>
          </a:prstGeom>
          <a:noFill/>
          <a:ln>
            <a:noFill/>
          </a:ln>
        </p:spPr>
      </p:pic>
      <p:sp>
        <p:nvSpPr>
          <p:cNvPr id="213" name="Google Shape;213;p18"/>
          <p:cNvSpPr txBox="1"/>
          <p:nvPr/>
        </p:nvSpPr>
        <p:spPr>
          <a:xfrm>
            <a:off x="8548325" y="6606440"/>
            <a:ext cx="3643675"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chemeClr val="dk1"/>
                </a:solidFill>
                <a:latin typeface="Calibri"/>
                <a:ea typeface="Calibri"/>
                <a:cs typeface="Calibri"/>
                <a:sym typeface="Calibri"/>
              </a:rPr>
              <a:t>Source: CROI Meeting, https://special.croi.capitalreach.com</a:t>
            </a:r>
            <a:endParaRPr sz="1100">
              <a:solidFill>
                <a:schemeClr val="dk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11B3886-B147-4FAA-879B-8F5D6320AFB6}"/>
              </a:ext>
            </a:extLst>
          </p:cNvPr>
          <p:cNvPicPr>
            <a:picLocks noChangeAspect="1"/>
          </p:cNvPicPr>
          <p:nvPr/>
        </p:nvPicPr>
        <p:blipFill rotWithShape="1">
          <a:blip r:embed="rId2"/>
          <a:srcRect l="54589" t="20886" r="16361" b="21730"/>
          <a:stretch/>
        </p:blipFill>
        <p:spPr>
          <a:xfrm>
            <a:off x="251555" y="112210"/>
            <a:ext cx="11940445" cy="6633579"/>
          </a:xfrm>
          <a:prstGeom prst="rect">
            <a:avLst/>
          </a:prstGeom>
        </p:spPr>
      </p:pic>
      <p:sp>
        <p:nvSpPr>
          <p:cNvPr id="3" name="Google Shape;195;p15"/>
          <p:cNvSpPr txBox="1"/>
          <p:nvPr/>
        </p:nvSpPr>
        <p:spPr>
          <a:xfrm>
            <a:off x="9514513" y="6596430"/>
            <a:ext cx="2677487"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dirty="0">
                <a:solidFill>
                  <a:schemeClr val="dk1"/>
                </a:solidFill>
                <a:latin typeface="Calibri"/>
                <a:ea typeface="Calibri"/>
                <a:cs typeface="Calibri"/>
                <a:sym typeface="Calibri"/>
              </a:rPr>
              <a:t>Source: MGH Grand Rounds 12 Mar 20</a:t>
            </a:r>
            <a:endParaRPr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716239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2"/>
          <p:cNvSpPr txBox="1">
            <a:spLocks noGrp="1"/>
          </p:cNvSpPr>
          <p:nvPr>
            <p:ph type="title"/>
          </p:nvPr>
        </p:nvSpPr>
        <p:spPr>
          <a:xfrm>
            <a:off x="838200" y="500062"/>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Arial"/>
              <a:buNone/>
            </a:pPr>
            <a:r>
              <a:rPr lang="en-US" sz="4000">
                <a:latin typeface="Arial"/>
                <a:ea typeface="Arial"/>
                <a:cs typeface="Arial"/>
                <a:sym typeface="Arial"/>
              </a:rPr>
              <a:t>Objectives</a:t>
            </a:r>
            <a:endParaRPr/>
          </a:p>
        </p:txBody>
      </p:sp>
      <p:sp>
        <p:nvSpPr>
          <p:cNvPr id="96" name="Google Shape;96;p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80000"/>
              </a:lnSpc>
              <a:spcBef>
                <a:spcPts val="0"/>
              </a:spcBef>
              <a:spcAft>
                <a:spcPts val="0"/>
              </a:spcAft>
              <a:buClr>
                <a:schemeClr val="dk1"/>
              </a:buClr>
              <a:buSzPts val="3330"/>
              <a:buChar char="•"/>
            </a:pPr>
            <a:r>
              <a:rPr lang="en-US" sz="3330" dirty="0"/>
              <a:t>Epidemiology</a:t>
            </a:r>
            <a:endParaRPr dirty="0"/>
          </a:p>
          <a:p>
            <a:pPr marL="228600" lvl="0" indent="-228600" algn="l" rtl="0">
              <a:lnSpc>
                <a:spcPct val="80000"/>
              </a:lnSpc>
              <a:spcBef>
                <a:spcPts val="1000"/>
              </a:spcBef>
              <a:spcAft>
                <a:spcPts val="0"/>
              </a:spcAft>
              <a:buClr>
                <a:schemeClr val="dk1"/>
              </a:buClr>
              <a:buSzPts val="3330"/>
              <a:buChar char="•"/>
            </a:pPr>
            <a:r>
              <a:rPr lang="en-US" sz="3330" dirty="0"/>
              <a:t>Virology</a:t>
            </a:r>
            <a:endParaRPr dirty="0"/>
          </a:p>
          <a:p>
            <a:pPr marL="228600" lvl="0" indent="-228600" algn="l" rtl="0">
              <a:lnSpc>
                <a:spcPct val="80000"/>
              </a:lnSpc>
              <a:spcBef>
                <a:spcPts val="1000"/>
              </a:spcBef>
              <a:spcAft>
                <a:spcPts val="0"/>
              </a:spcAft>
              <a:buClr>
                <a:schemeClr val="dk1"/>
              </a:buClr>
              <a:buSzPts val="3330"/>
              <a:buChar char="•"/>
            </a:pPr>
            <a:r>
              <a:rPr lang="en-US" sz="3330" dirty="0"/>
              <a:t>Clinical features</a:t>
            </a:r>
            <a:endParaRPr dirty="0"/>
          </a:p>
          <a:p>
            <a:pPr marL="228600" lvl="0" indent="-228600" algn="l" rtl="0">
              <a:lnSpc>
                <a:spcPct val="80000"/>
              </a:lnSpc>
              <a:spcBef>
                <a:spcPts val="1000"/>
              </a:spcBef>
              <a:spcAft>
                <a:spcPts val="0"/>
              </a:spcAft>
              <a:buClr>
                <a:schemeClr val="dk1"/>
              </a:buClr>
              <a:buSzPts val="3330"/>
              <a:buChar char="•"/>
            </a:pPr>
            <a:r>
              <a:rPr lang="en-US" sz="3330" dirty="0"/>
              <a:t>Special populations</a:t>
            </a:r>
            <a:endParaRPr dirty="0"/>
          </a:p>
          <a:p>
            <a:pPr marL="228600" lvl="0" indent="-228600" algn="l" rtl="0">
              <a:lnSpc>
                <a:spcPct val="80000"/>
              </a:lnSpc>
              <a:spcBef>
                <a:spcPts val="1000"/>
              </a:spcBef>
              <a:spcAft>
                <a:spcPts val="0"/>
              </a:spcAft>
              <a:buClr>
                <a:schemeClr val="dk1"/>
              </a:buClr>
              <a:buSzPts val="3330"/>
              <a:buChar char="•"/>
            </a:pPr>
            <a:r>
              <a:rPr lang="en-US" sz="3330" dirty="0"/>
              <a:t>Personal protective equipment</a:t>
            </a:r>
            <a:endParaRPr dirty="0"/>
          </a:p>
          <a:p>
            <a:pPr marL="228600" lvl="0" indent="-228600" algn="l" rtl="0">
              <a:lnSpc>
                <a:spcPct val="80000"/>
              </a:lnSpc>
              <a:spcBef>
                <a:spcPts val="1000"/>
              </a:spcBef>
              <a:spcAft>
                <a:spcPts val="0"/>
              </a:spcAft>
              <a:buClr>
                <a:schemeClr val="dk1"/>
              </a:buClr>
              <a:buSzPts val="3330"/>
              <a:buChar char="•"/>
            </a:pPr>
            <a:r>
              <a:rPr lang="en-US" sz="3330" dirty="0"/>
              <a:t>Mitigation strategies</a:t>
            </a:r>
            <a:endParaRPr dirty="0"/>
          </a:p>
          <a:p>
            <a:pPr marL="228600" lvl="0" indent="-228600" algn="l" rtl="0">
              <a:lnSpc>
                <a:spcPct val="80000"/>
              </a:lnSpc>
              <a:spcBef>
                <a:spcPts val="1000"/>
              </a:spcBef>
              <a:spcAft>
                <a:spcPts val="0"/>
              </a:spcAft>
              <a:buClr>
                <a:schemeClr val="dk1"/>
              </a:buClr>
              <a:buSzPts val="3330"/>
              <a:buChar char="•"/>
            </a:pPr>
            <a:r>
              <a:rPr lang="en-US" sz="3330" dirty="0"/>
              <a:t>Investigational drugs and vaccines</a:t>
            </a:r>
            <a:endParaRPr dirty="0"/>
          </a:p>
          <a:p>
            <a:pPr marL="228600" lvl="0" indent="-228600" algn="l" rtl="0">
              <a:lnSpc>
                <a:spcPct val="80000"/>
              </a:lnSpc>
              <a:spcBef>
                <a:spcPts val="1000"/>
              </a:spcBef>
              <a:spcAft>
                <a:spcPts val="0"/>
              </a:spcAft>
              <a:buClr>
                <a:schemeClr val="dk1"/>
              </a:buClr>
              <a:buSzPts val="3330"/>
              <a:buChar char="•"/>
            </a:pPr>
            <a:r>
              <a:rPr lang="en-US" sz="3330" dirty="0"/>
              <a:t>Where you can learn more</a:t>
            </a:r>
            <a:endParaRPr dirty="0"/>
          </a:p>
          <a:p>
            <a:pPr marL="228600" lvl="0" indent="-17145" algn="l" rtl="0">
              <a:lnSpc>
                <a:spcPct val="80000"/>
              </a:lnSpc>
              <a:spcBef>
                <a:spcPts val="1000"/>
              </a:spcBef>
              <a:spcAft>
                <a:spcPts val="0"/>
              </a:spcAft>
              <a:buClr>
                <a:schemeClr val="dk1"/>
              </a:buClr>
              <a:buSzPts val="3330"/>
              <a:buNone/>
            </a:pPr>
            <a:endParaRPr sz="333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200" name="Google Shape;200;p16" descr="Screen Shot 2020-03-14 at 9.11.47 PM.png"/>
          <p:cNvPicPr preferRelativeResize="0"/>
          <p:nvPr/>
        </p:nvPicPr>
        <p:blipFill rotWithShape="1">
          <a:blip r:embed="rId3">
            <a:alphaModFix/>
          </a:blip>
          <a:srcRect t="6667" b="7999"/>
          <a:stretch/>
        </p:blipFill>
        <p:spPr>
          <a:xfrm>
            <a:off x="1052017" y="219617"/>
            <a:ext cx="10294042" cy="6638383"/>
          </a:xfrm>
          <a:prstGeom prst="rect">
            <a:avLst/>
          </a:prstGeom>
          <a:noFill/>
          <a:ln>
            <a:noFill/>
          </a:ln>
        </p:spPr>
      </p:pic>
      <p:sp>
        <p:nvSpPr>
          <p:cNvPr id="201" name="Google Shape;201;p16"/>
          <p:cNvSpPr txBox="1"/>
          <p:nvPr/>
        </p:nvSpPr>
        <p:spPr>
          <a:xfrm>
            <a:off x="8209659" y="6564108"/>
            <a:ext cx="398234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Calibri"/>
                <a:ea typeface="Calibri"/>
                <a:cs typeface="Calibri"/>
                <a:sym typeface="Calibri"/>
              </a:rPr>
              <a:t>Source: CROI Meeting, https://special.croi.capitalreach.com</a:t>
            </a:r>
            <a:endParaRPr sz="1200">
              <a:solidFill>
                <a:schemeClr val="dk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232" name="Google Shape;232;p21" descr="Screen Shot 2020-03-14 at 9.19.08 PM.png"/>
          <p:cNvPicPr preferRelativeResize="0"/>
          <p:nvPr/>
        </p:nvPicPr>
        <p:blipFill rotWithShape="1">
          <a:blip r:embed="rId3">
            <a:alphaModFix/>
          </a:blip>
          <a:srcRect/>
          <a:stretch/>
        </p:blipFill>
        <p:spPr>
          <a:xfrm>
            <a:off x="0" y="133265"/>
            <a:ext cx="12192000" cy="6724735"/>
          </a:xfrm>
          <a:prstGeom prst="rect">
            <a:avLst/>
          </a:prstGeom>
          <a:noFill/>
          <a:ln>
            <a:noFill/>
          </a:ln>
        </p:spPr>
      </p:pic>
      <p:sp>
        <p:nvSpPr>
          <p:cNvPr id="233" name="Google Shape;233;p21"/>
          <p:cNvSpPr txBox="1"/>
          <p:nvPr/>
        </p:nvSpPr>
        <p:spPr>
          <a:xfrm>
            <a:off x="8548325" y="6592329"/>
            <a:ext cx="3643675"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chemeClr val="dk1"/>
                </a:solidFill>
                <a:latin typeface="Calibri"/>
                <a:ea typeface="Calibri"/>
                <a:cs typeface="Calibri"/>
                <a:sym typeface="Calibri"/>
              </a:rPr>
              <a:t>Source: CROI Meeting, https://special.croi.capitalreach.com</a:t>
            </a:r>
            <a:endParaRPr sz="1100">
              <a:solidFill>
                <a:schemeClr val="dk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g81781b4e3f_0_25"/>
          <p:cNvSpPr txBox="1">
            <a:spLocks noGrp="1"/>
          </p:cNvSpPr>
          <p:nvPr>
            <p:ph type="title" idx="4294967295"/>
          </p:nvPr>
        </p:nvSpPr>
        <p:spPr>
          <a:xfrm>
            <a:off x="838200" y="209112"/>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Arial"/>
              <a:buNone/>
            </a:pPr>
            <a:r>
              <a:rPr lang="en-US" b="1" dirty="0"/>
              <a:t>How long does virus survive on surfaces? </a:t>
            </a:r>
            <a:endParaRPr sz="6000" b="1" dirty="0"/>
          </a:p>
        </p:txBody>
      </p:sp>
      <p:sp>
        <p:nvSpPr>
          <p:cNvPr id="240" name="Google Shape;240;g81781b4e3f_0_25"/>
          <p:cNvSpPr txBox="1">
            <a:spLocks noGrp="1"/>
          </p:cNvSpPr>
          <p:nvPr>
            <p:ph type="body" idx="4294967295"/>
          </p:nvPr>
        </p:nvSpPr>
        <p:spPr>
          <a:xfrm>
            <a:off x="838200" y="1465425"/>
            <a:ext cx="10515600" cy="4351200"/>
          </a:xfrm>
          <a:prstGeom prst="rect">
            <a:avLst/>
          </a:prstGeom>
          <a:noFill/>
          <a:ln>
            <a:noFill/>
          </a:ln>
        </p:spPr>
        <p:txBody>
          <a:bodyPr spcFirstLastPara="1" wrap="square" lIns="91425" tIns="45700" rIns="91425" bIns="45700" anchor="t" anchorCtr="0">
            <a:noAutofit/>
          </a:bodyPr>
          <a:lstStyle/>
          <a:p>
            <a:pPr marL="457200" lvl="0" indent="-406400" algn="l" rtl="0">
              <a:lnSpc>
                <a:spcPct val="115000"/>
              </a:lnSpc>
              <a:spcBef>
                <a:spcPts val="0"/>
              </a:spcBef>
              <a:spcAft>
                <a:spcPts val="0"/>
              </a:spcAft>
              <a:buSzPts val="2800"/>
              <a:buChar char="•"/>
            </a:pPr>
            <a:r>
              <a:rPr lang="en-US" sz="3200" dirty="0"/>
              <a:t>Stability of SAR-CoV-2 similar to SARS-CoV-1</a:t>
            </a:r>
          </a:p>
          <a:p>
            <a:pPr lvl="1" indent="-406400">
              <a:lnSpc>
                <a:spcPct val="115000"/>
              </a:lnSpc>
              <a:spcBef>
                <a:spcPts val="0"/>
              </a:spcBef>
              <a:buSzPts val="2800"/>
            </a:pPr>
            <a:r>
              <a:rPr lang="en-US" sz="2800" dirty="0"/>
              <a:t>Aerosols: hours</a:t>
            </a:r>
          </a:p>
          <a:p>
            <a:pPr lvl="1" indent="-406400">
              <a:lnSpc>
                <a:spcPct val="115000"/>
              </a:lnSpc>
              <a:spcBef>
                <a:spcPts val="0"/>
              </a:spcBef>
              <a:buSzPts val="2800"/>
            </a:pPr>
            <a:r>
              <a:rPr lang="en-US" sz="2800" dirty="0"/>
              <a:t>Surfaces: days</a:t>
            </a:r>
          </a:p>
          <a:p>
            <a:pPr lvl="1" indent="-406400">
              <a:lnSpc>
                <a:spcPct val="115000"/>
              </a:lnSpc>
              <a:spcBef>
                <a:spcPts val="0"/>
              </a:spcBef>
              <a:buSzPts val="2800"/>
            </a:pPr>
            <a:r>
              <a:rPr lang="en-US" sz="2800" dirty="0"/>
              <a:t>Dependent on inoculum shed</a:t>
            </a:r>
            <a:endParaRPr lang="en-US" sz="3600" dirty="0"/>
          </a:p>
        </p:txBody>
      </p:sp>
      <p:sp>
        <p:nvSpPr>
          <p:cNvPr id="241" name="Google Shape;241;g81781b4e3f_0_25"/>
          <p:cNvSpPr txBox="1"/>
          <p:nvPr/>
        </p:nvSpPr>
        <p:spPr>
          <a:xfrm>
            <a:off x="9941918" y="2899479"/>
            <a:ext cx="1754250" cy="70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dirty="0">
                <a:latin typeface="Calibri"/>
                <a:ea typeface="Calibri"/>
                <a:cs typeface="Calibri"/>
                <a:sym typeface="Calibri"/>
              </a:rPr>
              <a:t>SARS-CoV-2</a:t>
            </a:r>
          </a:p>
          <a:p>
            <a:pPr marL="0" lvl="0" indent="0" algn="l" rtl="0">
              <a:spcBef>
                <a:spcPts val="0"/>
              </a:spcBef>
              <a:spcAft>
                <a:spcPts val="0"/>
              </a:spcAft>
              <a:buNone/>
            </a:pPr>
            <a:r>
              <a:rPr lang="en-US" sz="2400" dirty="0">
                <a:latin typeface="Calibri"/>
                <a:ea typeface="Calibri"/>
                <a:cs typeface="Calibri"/>
                <a:sym typeface="Calibri"/>
              </a:rPr>
              <a:t>SARS-CoV-1</a:t>
            </a:r>
            <a:endParaRPr sz="2400" dirty="0">
              <a:latin typeface="Calibri"/>
              <a:ea typeface="Calibri"/>
              <a:cs typeface="Calibri"/>
              <a:sym typeface="Calibri"/>
            </a:endParaRPr>
          </a:p>
        </p:txBody>
      </p:sp>
      <p:pic>
        <p:nvPicPr>
          <p:cNvPr id="2" name="Picture 1" descr="Screen Shot 2020-03-18 at 12.55.04 PM.png"/>
          <p:cNvPicPr>
            <a:picLocks noChangeAspect="1"/>
          </p:cNvPicPr>
          <p:nvPr/>
        </p:nvPicPr>
        <p:blipFill rotWithShape="1">
          <a:blip r:embed="rId3">
            <a:extLst>
              <a:ext uri="{28A0092B-C50C-407E-A947-70E740481C1C}">
                <a14:useLocalDpi xmlns:a14="http://schemas.microsoft.com/office/drawing/2010/main" val="0"/>
              </a:ext>
            </a:extLst>
          </a:blip>
          <a:srcRect l="3731" t="9604" r="2961" b="2042"/>
          <a:stretch/>
        </p:blipFill>
        <p:spPr>
          <a:xfrm rot="5400000">
            <a:off x="4908969" y="-804672"/>
            <a:ext cx="2487168" cy="11759184"/>
          </a:xfrm>
          <a:prstGeom prst="rect">
            <a:avLst/>
          </a:prstGeom>
        </p:spPr>
      </p:pic>
      <p:sp>
        <p:nvSpPr>
          <p:cNvPr id="3" name="Oval 2"/>
          <p:cNvSpPr/>
          <p:nvPr/>
        </p:nvSpPr>
        <p:spPr>
          <a:xfrm>
            <a:off x="9830442" y="3527978"/>
            <a:ext cx="109751" cy="109761"/>
          </a:xfrm>
          <a:prstGeom prst="ellipse">
            <a:avLst/>
          </a:prstGeom>
          <a:solidFill>
            <a:srgbClr val="C33A3E"/>
          </a:solidFill>
          <a:ln>
            <a:solidFill>
              <a:srgbClr val="C33A3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9841731" y="3147258"/>
            <a:ext cx="109751" cy="10976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9893424" y="6475802"/>
            <a:ext cx="2298576" cy="261610"/>
          </a:xfrm>
          <a:prstGeom prst="rect">
            <a:avLst/>
          </a:prstGeom>
          <a:noFill/>
        </p:spPr>
        <p:txBody>
          <a:bodyPr wrap="none" rtlCol="0">
            <a:spAutoFit/>
          </a:bodyPr>
          <a:lstStyle/>
          <a:p>
            <a:r>
              <a:rPr lang="en-US" sz="1100" dirty="0"/>
              <a:t>Van </a:t>
            </a:r>
            <a:r>
              <a:rPr lang="en-US" sz="1100" dirty="0" err="1"/>
              <a:t>Dermalen</a:t>
            </a:r>
            <a:r>
              <a:rPr lang="en-US" sz="1100" dirty="0"/>
              <a:t> N  NEJM 17Mar20</a:t>
            </a:r>
          </a:p>
        </p:txBody>
      </p:sp>
    </p:spTree>
    <p:extLst>
      <p:ext uri="{BB962C8B-B14F-4D97-AF65-F5344CB8AC3E}">
        <p14:creationId xmlns:p14="http://schemas.microsoft.com/office/powerpoint/2010/main" val="22760069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Google Shape;260;p24" descr="Screen Shot 2020-03-14 at 9.20.49 PM.png"/>
          <p:cNvPicPr preferRelativeResize="0"/>
          <p:nvPr/>
        </p:nvPicPr>
        <p:blipFill rotWithShape="1">
          <a:blip r:embed="rId3">
            <a:alphaModFix/>
          </a:blip>
          <a:srcRect/>
          <a:stretch/>
        </p:blipFill>
        <p:spPr>
          <a:xfrm>
            <a:off x="0" y="62478"/>
            <a:ext cx="12192000" cy="6712695"/>
          </a:xfrm>
          <a:prstGeom prst="rect">
            <a:avLst/>
          </a:prstGeom>
          <a:noFill/>
          <a:ln>
            <a:noFill/>
          </a:ln>
        </p:spPr>
      </p:pic>
      <p:sp>
        <p:nvSpPr>
          <p:cNvPr id="261" name="Google Shape;261;p24"/>
          <p:cNvSpPr txBox="1"/>
          <p:nvPr/>
        </p:nvSpPr>
        <p:spPr>
          <a:xfrm>
            <a:off x="8548325" y="6578218"/>
            <a:ext cx="3643675"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chemeClr val="dk1"/>
                </a:solidFill>
                <a:latin typeface="Calibri"/>
                <a:ea typeface="Calibri"/>
                <a:cs typeface="Calibri"/>
                <a:sym typeface="Calibri"/>
              </a:rPr>
              <a:t>Source: CROI Meeting, https://special.croi.capitalreach.com</a:t>
            </a:r>
            <a:endParaRPr sz="1100">
              <a:solidFill>
                <a:schemeClr val="dk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746EFB-0890-4406-A74F-5146EB84CCC8}"/>
              </a:ext>
            </a:extLst>
          </p:cNvPr>
          <p:cNvPicPr>
            <a:picLocks noChangeAspect="1"/>
          </p:cNvPicPr>
          <p:nvPr/>
        </p:nvPicPr>
        <p:blipFill>
          <a:blip r:embed="rId2"/>
          <a:stretch>
            <a:fillRect/>
          </a:stretch>
        </p:blipFill>
        <p:spPr>
          <a:xfrm>
            <a:off x="645703" y="353301"/>
            <a:ext cx="10900593" cy="6151397"/>
          </a:xfrm>
          <a:prstGeom prst="rect">
            <a:avLst/>
          </a:prstGeom>
        </p:spPr>
      </p:pic>
    </p:spTree>
    <p:extLst>
      <p:ext uri="{BB962C8B-B14F-4D97-AF65-F5344CB8AC3E}">
        <p14:creationId xmlns:p14="http://schemas.microsoft.com/office/powerpoint/2010/main" val="4376171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pic>
        <p:nvPicPr>
          <p:cNvPr id="278" name="Google Shape;278;p26" descr="Screen Shot 2020-03-14 at 11.11.19 PM.png"/>
          <p:cNvPicPr preferRelativeResize="0"/>
          <p:nvPr/>
        </p:nvPicPr>
        <p:blipFill rotWithShape="1">
          <a:blip r:embed="rId3">
            <a:alphaModFix/>
          </a:blip>
          <a:srcRect/>
          <a:stretch/>
        </p:blipFill>
        <p:spPr>
          <a:xfrm>
            <a:off x="6840069" y="1116864"/>
            <a:ext cx="4804878" cy="5710538"/>
          </a:xfrm>
          <a:prstGeom prst="rect">
            <a:avLst/>
          </a:prstGeom>
          <a:noFill/>
          <a:ln>
            <a:noFill/>
          </a:ln>
        </p:spPr>
      </p:pic>
      <p:pic>
        <p:nvPicPr>
          <p:cNvPr id="4" name="Picture 3" descr="Screen Shot 2020-03-16 at 2.15.0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004" y="1279354"/>
            <a:ext cx="5429538" cy="5180857"/>
          </a:xfrm>
          <a:prstGeom prst="rect">
            <a:avLst/>
          </a:prstGeom>
        </p:spPr>
      </p:pic>
      <p:sp>
        <p:nvSpPr>
          <p:cNvPr id="5" name="TextBox 4"/>
          <p:cNvSpPr txBox="1"/>
          <p:nvPr/>
        </p:nvSpPr>
        <p:spPr>
          <a:xfrm>
            <a:off x="1943376" y="183594"/>
            <a:ext cx="8766743" cy="707886"/>
          </a:xfrm>
          <a:prstGeom prst="rect">
            <a:avLst/>
          </a:prstGeom>
          <a:noFill/>
        </p:spPr>
        <p:txBody>
          <a:bodyPr wrap="none" rtlCol="0">
            <a:spAutoFit/>
          </a:bodyPr>
          <a:lstStyle/>
          <a:p>
            <a:r>
              <a:rPr lang="en-US" sz="4000" dirty="0"/>
              <a:t>How social distancing disrupts spread</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F4A8B-7874-4578-AEC5-A1414790A471}"/>
              </a:ext>
            </a:extLst>
          </p:cNvPr>
          <p:cNvSpPr>
            <a:spLocks noGrp="1"/>
          </p:cNvSpPr>
          <p:nvPr>
            <p:ph type="title"/>
          </p:nvPr>
        </p:nvSpPr>
        <p:spPr>
          <a:xfrm>
            <a:off x="276577" y="217258"/>
            <a:ext cx="11638845" cy="1325563"/>
          </a:xfrm>
        </p:spPr>
        <p:txBody>
          <a:bodyPr/>
          <a:lstStyle/>
          <a:p>
            <a:r>
              <a:rPr lang="en-US" dirty="0"/>
              <a:t>Impact of Social Distancing-Historical Data</a:t>
            </a:r>
          </a:p>
        </p:txBody>
      </p:sp>
      <p:pic>
        <p:nvPicPr>
          <p:cNvPr id="5" name="Picture 4">
            <a:extLst>
              <a:ext uri="{FF2B5EF4-FFF2-40B4-BE49-F238E27FC236}">
                <a16:creationId xmlns:a16="http://schemas.microsoft.com/office/drawing/2014/main" id="{F5665753-32C4-4A42-9F8A-6239C875ABEA}"/>
              </a:ext>
            </a:extLst>
          </p:cNvPr>
          <p:cNvPicPr>
            <a:picLocks noChangeAspect="1"/>
          </p:cNvPicPr>
          <p:nvPr/>
        </p:nvPicPr>
        <p:blipFill rotWithShape="1">
          <a:blip r:embed="rId2"/>
          <a:srcRect t="9663"/>
          <a:stretch/>
        </p:blipFill>
        <p:spPr>
          <a:xfrm>
            <a:off x="1054928" y="1542821"/>
            <a:ext cx="10082144" cy="4950054"/>
          </a:xfrm>
          <a:prstGeom prst="rect">
            <a:avLst/>
          </a:prstGeom>
        </p:spPr>
      </p:pic>
    </p:spTree>
    <p:extLst>
      <p:ext uri="{BB962C8B-B14F-4D97-AF65-F5344CB8AC3E}">
        <p14:creationId xmlns:p14="http://schemas.microsoft.com/office/powerpoint/2010/main" val="22424022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F4A8B-7874-4578-AEC5-A1414790A471}"/>
              </a:ext>
            </a:extLst>
          </p:cNvPr>
          <p:cNvSpPr>
            <a:spLocks noGrp="1"/>
          </p:cNvSpPr>
          <p:nvPr>
            <p:ph type="title"/>
          </p:nvPr>
        </p:nvSpPr>
        <p:spPr>
          <a:xfrm>
            <a:off x="299154" y="272527"/>
            <a:ext cx="11638845" cy="1325563"/>
          </a:xfrm>
        </p:spPr>
        <p:txBody>
          <a:bodyPr/>
          <a:lstStyle/>
          <a:p>
            <a:r>
              <a:rPr lang="en-US" dirty="0"/>
              <a:t>Impact of Social Distancing-Early COVID-19 Data</a:t>
            </a:r>
          </a:p>
        </p:txBody>
      </p:sp>
      <p:pic>
        <p:nvPicPr>
          <p:cNvPr id="4" name="Picture 3">
            <a:extLst>
              <a:ext uri="{FF2B5EF4-FFF2-40B4-BE49-F238E27FC236}">
                <a16:creationId xmlns:a16="http://schemas.microsoft.com/office/drawing/2014/main" id="{00CF8F3E-173A-4577-8FFA-7CE3890289A6}"/>
              </a:ext>
            </a:extLst>
          </p:cNvPr>
          <p:cNvPicPr>
            <a:picLocks noChangeAspect="1"/>
          </p:cNvPicPr>
          <p:nvPr/>
        </p:nvPicPr>
        <p:blipFill rotWithShape="1">
          <a:blip r:embed="rId2"/>
          <a:srcRect l="58176" t="20124" r="8372" b="13482"/>
          <a:stretch/>
        </p:blipFill>
        <p:spPr>
          <a:xfrm>
            <a:off x="1817511" y="1690688"/>
            <a:ext cx="8602133" cy="4802187"/>
          </a:xfrm>
          <a:prstGeom prst="rect">
            <a:avLst/>
          </a:prstGeom>
        </p:spPr>
      </p:pic>
    </p:spTree>
    <p:extLst>
      <p:ext uri="{BB962C8B-B14F-4D97-AF65-F5344CB8AC3E}">
        <p14:creationId xmlns:p14="http://schemas.microsoft.com/office/powerpoint/2010/main" val="38852588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g81781b4e3f_0_14"/>
          <p:cNvSpPr txBox="1">
            <a:spLocks noGrp="1"/>
          </p:cNvSpPr>
          <p:nvPr>
            <p:ph type="title"/>
          </p:nvPr>
        </p:nvSpPr>
        <p:spPr>
          <a:xfrm>
            <a:off x="304800" y="0"/>
            <a:ext cx="11049000" cy="82408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Arial"/>
              <a:buNone/>
            </a:pPr>
            <a:r>
              <a:rPr lang="en-US" b="1" dirty="0"/>
              <a:t>NPI: Personal Action</a:t>
            </a:r>
            <a:endParaRPr sz="6000" b="1" dirty="0"/>
          </a:p>
        </p:txBody>
      </p:sp>
      <p:sp>
        <p:nvSpPr>
          <p:cNvPr id="285" name="Google Shape;285;g81781b4e3f_0_14"/>
          <p:cNvSpPr txBox="1">
            <a:spLocks noGrp="1"/>
          </p:cNvSpPr>
          <p:nvPr>
            <p:ph type="body" idx="1"/>
          </p:nvPr>
        </p:nvSpPr>
        <p:spPr>
          <a:xfrm>
            <a:off x="451556" y="824089"/>
            <a:ext cx="10902244" cy="4351200"/>
          </a:xfrm>
          <a:prstGeom prst="rect">
            <a:avLst/>
          </a:prstGeom>
          <a:noFill/>
          <a:ln>
            <a:noFill/>
          </a:ln>
        </p:spPr>
        <p:txBody>
          <a:bodyPr spcFirstLastPara="1" wrap="square" lIns="91425" tIns="45700" rIns="91425" bIns="45700" anchor="t" anchorCtr="0">
            <a:noAutofit/>
          </a:bodyPr>
          <a:lstStyle/>
          <a:p>
            <a:pPr indent="-457200">
              <a:lnSpc>
                <a:spcPct val="80000"/>
              </a:lnSpc>
              <a:buSzPts val="3330"/>
            </a:pPr>
            <a:r>
              <a:rPr lang="en-US" dirty="0"/>
              <a:t>Everyone can do their part to help us respond to this emerging public health threat</a:t>
            </a:r>
            <a:endParaRPr dirty="0"/>
          </a:p>
          <a:p>
            <a:pPr marL="817245" lvl="1" indent="-457200">
              <a:lnSpc>
                <a:spcPct val="80000"/>
              </a:lnSpc>
              <a:spcBef>
                <a:spcPts val="1000"/>
              </a:spcBef>
              <a:buSzPts val="3330"/>
            </a:pPr>
            <a:r>
              <a:rPr lang="en-US" sz="2800" dirty="0"/>
              <a:t>Take care of yourself and follow recommended infection control procedures</a:t>
            </a:r>
            <a:endParaRPr sz="2800" dirty="0"/>
          </a:p>
          <a:p>
            <a:pPr marL="817245" lvl="1" indent="-457200">
              <a:lnSpc>
                <a:spcPct val="80000"/>
              </a:lnSpc>
              <a:spcBef>
                <a:spcPts val="1000"/>
              </a:spcBef>
              <a:buSzPts val="3330"/>
            </a:pPr>
            <a:r>
              <a:rPr lang="en-US" sz="2800" dirty="0"/>
              <a:t>After household spread, health care associated infections will be a main driver of new infections.  If you are a healthcare provider, report any new signs of respiratory track infection to your supervisor and to Occupational health before reporting to work so you can be evaluated for testing for SARS COV-2</a:t>
            </a:r>
          </a:p>
          <a:p>
            <a:pPr indent="-457200">
              <a:lnSpc>
                <a:spcPct val="80000"/>
              </a:lnSpc>
            </a:pPr>
            <a:r>
              <a:rPr lang="en-US" dirty="0"/>
              <a:t>General preventative measures: </a:t>
            </a:r>
          </a:p>
          <a:p>
            <a:pPr lvl="1" indent="-457200">
              <a:lnSpc>
                <a:spcPct val="80000"/>
              </a:lnSpc>
              <a:spcBef>
                <a:spcPts val="1000"/>
              </a:spcBef>
            </a:pPr>
            <a:r>
              <a:rPr lang="en-US" sz="2800" dirty="0"/>
              <a:t>Hand washing with soap and water for at least 20 seconds</a:t>
            </a:r>
            <a:endParaRPr sz="2800" dirty="0"/>
          </a:p>
          <a:p>
            <a:pPr lvl="1" indent="-457200">
              <a:lnSpc>
                <a:spcPct val="80000"/>
              </a:lnSpc>
              <a:spcBef>
                <a:spcPts val="1000"/>
              </a:spcBef>
            </a:pPr>
            <a:r>
              <a:rPr lang="en-US" sz="2800" dirty="0"/>
              <a:t>Avoiding touching your eyes, nose and mouth with unwashed hands</a:t>
            </a:r>
            <a:endParaRPr sz="2800" dirty="0"/>
          </a:p>
          <a:p>
            <a:pPr lvl="1" indent="-457200">
              <a:lnSpc>
                <a:spcPct val="80000"/>
              </a:lnSpc>
              <a:spcBef>
                <a:spcPts val="1000"/>
              </a:spcBef>
            </a:pPr>
            <a:r>
              <a:rPr lang="en-US" sz="2800" dirty="0"/>
              <a:t>Stay home when sick!  </a:t>
            </a:r>
            <a:endParaRPr sz="2800" dirty="0"/>
          </a:p>
          <a:p>
            <a:pPr marL="228600" lvl="0" indent="-17145" algn="l" rtl="0">
              <a:lnSpc>
                <a:spcPct val="80000"/>
              </a:lnSpc>
              <a:spcBef>
                <a:spcPts val="1000"/>
              </a:spcBef>
              <a:spcAft>
                <a:spcPts val="0"/>
              </a:spcAft>
              <a:buClr>
                <a:schemeClr val="dk1"/>
              </a:buClr>
              <a:buSzPts val="3330"/>
              <a:buNone/>
            </a:pPr>
            <a:endParaRPr sz="3330" dirty="0"/>
          </a:p>
        </p:txBody>
      </p:sp>
      <p:sp>
        <p:nvSpPr>
          <p:cNvPr id="286" name="Google Shape;286;g81781b4e3f_0_14"/>
          <p:cNvSpPr txBox="1"/>
          <p:nvPr/>
        </p:nvSpPr>
        <p:spPr>
          <a:xfrm>
            <a:off x="615997" y="6540208"/>
            <a:ext cx="11484000" cy="477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dirty="0" err="1">
                <a:solidFill>
                  <a:schemeClr val="dk1"/>
                </a:solidFill>
                <a:latin typeface="Calibri"/>
                <a:ea typeface="Calibri"/>
                <a:cs typeface="Calibri"/>
                <a:sym typeface="Calibri"/>
              </a:rPr>
              <a:t>Source:https</a:t>
            </a:r>
            <a:r>
              <a:rPr lang="en-US" sz="1200" dirty="0">
                <a:solidFill>
                  <a:schemeClr val="dk1"/>
                </a:solidFill>
                <a:latin typeface="Calibri"/>
                <a:ea typeface="Calibri"/>
                <a:cs typeface="Calibri"/>
                <a:sym typeface="Calibri"/>
              </a:rPr>
              <a:t>://</a:t>
            </a:r>
            <a:r>
              <a:rPr lang="en-US" sz="1200" dirty="0" err="1">
                <a:solidFill>
                  <a:schemeClr val="dk1"/>
                </a:solidFill>
                <a:latin typeface="Calibri"/>
                <a:ea typeface="Calibri"/>
                <a:cs typeface="Calibri"/>
                <a:sym typeface="Calibri"/>
              </a:rPr>
              <a:t>www.cdc.gov</a:t>
            </a:r>
            <a:r>
              <a:rPr lang="en-US" sz="1200" dirty="0">
                <a:solidFill>
                  <a:schemeClr val="dk1"/>
                </a:solidFill>
                <a:latin typeface="Calibri"/>
                <a:ea typeface="Calibri"/>
                <a:cs typeface="Calibri"/>
                <a:sym typeface="Calibri"/>
              </a:rPr>
              <a:t>/coronavirus/2019-ncov/cases-updates/</a:t>
            </a:r>
            <a:r>
              <a:rPr lang="en-US" sz="1200" dirty="0" err="1">
                <a:solidFill>
                  <a:schemeClr val="dk1"/>
                </a:solidFill>
                <a:latin typeface="Calibri"/>
                <a:ea typeface="Calibri"/>
                <a:cs typeface="Calibri"/>
                <a:sym typeface="Calibri"/>
              </a:rPr>
              <a:t>summary.html?CDC_AA_refVal</a:t>
            </a:r>
            <a:r>
              <a:rPr lang="en-US" sz="1200" dirty="0">
                <a:solidFill>
                  <a:schemeClr val="dk1"/>
                </a:solidFill>
                <a:latin typeface="Calibri"/>
                <a:ea typeface="Calibri"/>
                <a:cs typeface="Calibri"/>
                <a:sym typeface="Calibri"/>
              </a:rPr>
              <a:t>=https%3A%2F%2Fwww.cdc.gov%2Fcoronavirus%2F2019-ncov%2Fsummary.html</a:t>
            </a:r>
            <a:endParaRPr sz="1200" dirty="0">
              <a:solidFill>
                <a:schemeClr val="dk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F1596-B984-40AB-B930-C98A0B47E181}"/>
              </a:ext>
            </a:extLst>
          </p:cNvPr>
          <p:cNvSpPr>
            <a:spLocks noGrp="1"/>
          </p:cNvSpPr>
          <p:nvPr>
            <p:ph type="title"/>
          </p:nvPr>
        </p:nvSpPr>
        <p:spPr/>
        <p:txBody>
          <a:bodyPr/>
          <a:lstStyle/>
          <a:p>
            <a:r>
              <a:rPr lang="en-US" b="1" dirty="0"/>
              <a:t>PPE and Anesthesiologist/CRNA </a:t>
            </a:r>
          </a:p>
        </p:txBody>
      </p:sp>
      <p:sp>
        <p:nvSpPr>
          <p:cNvPr id="3" name="Text Placeholder 2">
            <a:extLst>
              <a:ext uri="{FF2B5EF4-FFF2-40B4-BE49-F238E27FC236}">
                <a16:creationId xmlns:a16="http://schemas.microsoft.com/office/drawing/2014/main" id="{49BB3A63-8982-4E62-92F6-B46E1071035C}"/>
              </a:ext>
            </a:extLst>
          </p:cNvPr>
          <p:cNvSpPr>
            <a:spLocks noGrp="1"/>
          </p:cNvSpPr>
          <p:nvPr>
            <p:ph type="body" idx="1"/>
          </p:nvPr>
        </p:nvSpPr>
        <p:spPr>
          <a:xfrm>
            <a:off x="838200" y="1825625"/>
            <a:ext cx="10755488" cy="4351338"/>
          </a:xfrm>
        </p:spPr>
        <p:txBody>
          <a:bodyPr>
            <a:normAutofit/>
          </a:bodyPr>
          <a:lstStyle/>
          <a:p>
            <a:r>
              <a:rPr lang="en-US" sz="3200" dirty="0"/>
              <a:t>Your leadership is actively engaged in improving access to PPE</a:t>
            </a:r>
          </a:p>
          <a:p>
            <a:r>
              <a:rPr lang="en-US" sz="3200" dirty="0"/>
              <a:t>We need to make sure whether in the OR in response to acute respiratory decompensation that intubation occurs in the most controlled way possible </a:t>
            </a:r>
          </a:p>
          <a:p>
            <a:r>
              <a:rPr lang="en-US" sz="3200" dirty="0"/>
              <a:t>We must be diligent in assuring that we follow emerging data on how to best mitigate the risk to high-risk professions like yours </a:t>
            </a:r>
          </a:p>
        </p:txBody>
      </p:sp>
    </p:spTree>
    <p:extLst>
      <p:ext uri="{BB962C8B-B14F-4D97-AF65-F5344CB8AC3E}">
        <p14:creationId xmlns:p14="http://schemas.microsoft.com/office/powerpoint/2010/main" val="9748747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20-03-16 at 2.00.25 PM.png"/>
          <p:cNvPicPr>
            <a:picLocks noChangeAspect="1"/>
          </p:cNvPicPr>
          <p:nvPr/>
        </p:nvPicPr>
        <p:blipFill rotWithShape="1">
          <a:blip r:embed="rId2">
            <a:extLst>
              <a:ext uri="{28A0092B-C50C-407E-A947-70E740481C1C}">
                <a14:useLocalDpi xmlns:a14="http://schemas.microsoft.com/office/drawing/2010/main" val="0"/>
              </a:ext>
            </a:extLst>
          </a:blip>
          <a:srcRect t="701" b="-694"/>
          <a:stretch/>
        </p:blipFill>
        <p:spPr>
          <a:xfrm>
            <a:off x="290742" y="731520"/>
            <a:ext cx="11752439" cy="6135624"/>
          </a:xfrm>
          <a:prstGeom prst="rect">
            <a:avLst/>
          </a:prstGeom>
        </p:spPr>
      </p:pic>
      <p:sp>
        <p:nvSpPr>
          <p:cNvPr id="5" name="Google Shape;102;p3"/>
          <p:cNvSpPr txBox="1"/>
          <p:nvPr/>
        </p:nvSpPr>
        <p:spPr>
          <a:xfrm>
            <a:off x="8557736" y="0"/>
            <a:ext cx="3664868" cy="215403"/>
          </a:xfrm>
          <a:prstGeom prst="rect">
            <a:avLst/>
          </a:prstGeom>
          <a:noFill/>
          <a:ln>
            <a:noFill/>
          </a:ln>
        </p:spPr>
        <p:txBody>
          <a:bodyPr spcFirstLastPara="1" wrap="square" lIns="91425" tIns="45700" rIns="91425" bIns="45700" anchor="t" anchorCtr="0">
            <a:spAutoFit/>
          </a:bodyPr>
          <a:lstStyle/>
          <a:p>
            <a:pPr lvl="0"/>
            <a:r>
              <a:rPr lang="en-US" sz="800" dirty="0">
                <a:solidFill>
                  <a:schemeClr val="dk1"/>
                </a:solidFill>
                <a:latin typeface="Calibri"/>
                <a:ea typeface="Calibri"/>
                <a:cs typeface="Calibri"/>
                <a:sym typeface="Calibri"/>
              </a:rPr>
              <a:t>Wu Z, </a:t>
            </a:r>
            <a:r>
              <a:rPr lang="en-US" sz="800" dirty="0" err="1">
                <a:solidFill>
                  <a:schemeClr val="dk1"/>
                </a:solidFill>
                <a:latin typeface="Calibri"/>
                <a:ea typeface="Calibri"/>
                <a:cs typeface="Calibri"/>
                <a:sym typeface="Calibri"/>
              </a:rPr>
              <a:t>McGoogan</a:t>
            </a:r>
            <a:r>
              <a:rPr lang="en-US" sz="800" dirty="0">
                <a:solidFill>
                  <a:schemeClr val="dk1"/>
                </a:solidFill>
                <a:latin typeface="Calibri"/>
                <a:ea typeface="Calibri"/>
                <a:cs typeface="Calibri"/>
                <a:sym typeface="Calibri"/>
              </a:rPr>
              <a:t> J. JAMA. Pub </a:t>
            </a:r>
            <a:r>
              <a:rPr lang="en-US" sz="800" dirty="0">
                <a:ln w="9525" cap="flat" cmpd="sng" algn="ctr">
                  <a:noFill/>
                  <a:prstDash val="solid"/>
                  <a:round/>
                  <a:headEnd type="none" w="med" len="med"/>
                  <a:tailEnd type="none" w="med" len="med"/>
                </a:ln>
                <a:latin typeface="Helvetica" charset="0"/>
                <a:cs typeface="Helvetica"/>
                <a:sym typeface="Wingdings"/>
              </a:rPr>
              <a:t>February 24, 2020. doi:10.1001/jama.2020.2648</a:t>
            </a:r>
            <a:endParaRPr sz="800" dirty="0">
              <a:solidFill>
                <a:schemeClr val="dk1"/>
              </a:solidFill>
              <a:latin typeface="Calibri"/>
              <a:ea typeface="Calibri"/>
              <a:cs typeface="Calibri"/>
              <a:sym typeface="Calibri"/>
            </a:endParaRPr>
          </a:p>
        </p:txBody>
      </p:sp>
      <p:sp>
        <p:nvSpPr>
          <p:cNvPr id="6" name="Title 1"/>
          <p:cNvSpPr>
            <a:spLocks noGrp="1"/>
          </p:cNvSpPr>
          <p:nvPr>
            <p:ph type="title"/>
          </p:nvPr>
        </p:nvSpPr>
        <p:spPr>
          <a:xfrm>
            <a:off x="822898" y="91801"/>
            <a:ext cx="10362985" cy="818617"/>
          </a:xfrm>
        </p:spPr>
        <p:txBody>
          <a:bodyPr/>
          <a:lstStyle/>
          <a:p>
            <a:pPr algn="ctr"/>
            <a:r>
              <a:rPr lang="en-US" dirty="0"/>
              <a:t>Early Events</a:t>
            </a:r>
          </a:p>
        </p:txBody>
      </p:sp>
    </p:spTree>
    <p:extLst>
      <p:ext uri="{BB962C8B-B14F-4D97-AF65-F5344CB8AC3E}">
        <p14:creationId xmlns:p14="http://schemas.microsoft.com/office/powerpoint/2010/main" val="27082766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pic>
        <p:nvPicPr>
          <p:cNvPr id="267" name="Google Shape;267;g81781b4e3f_0_35"/>
          <p:cNvPicPr preferRelativeResize="0"/>
          <p:nvPr/>
        </p:nvPicPr>
        <p:blipFill>
          <a:blip r:embed="rId3">
            <a:alphaModFix/>
          </a:blip>
          <a:stretch>
            <a:fillRect/>
          </a:stretch>
        </p:blipFill>
        <p:spPr>
          <a:xfrm>
            <a:off x="2819400" y="152400"/>
            <a:ext cx="6553200" cy="65532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292" name="Google Shape;292;g81781b4e3f_0_40"/>
          <p:cNvPicPr preferRelativeResize="0"/>
          <p:nvPr/>
        </p:nvPicPr>
        <p:blipFill>
          <a:blip r:embed="rId3">
            <a:alphaModFix/>
          </a:blip>
          <a:stretch>
            <a:fillRect/>
          </a:stretch>
        </p:blipFill>
        <p:spPr>
          <a:xfrm>
            <a:off x="2521550" y="152400"/>
            <a:ext cx="6553200" cy="65532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52"/>
          <p:cNvSpPr txBox="1">
            <a:spLocks noGrp="1"/>
          </p:cNvSpPr>
          <p:nvPr>
            <p:ph type="title"/>
          </p:nvPr>
        </p:nvSpPr>
        <p:spPr>
          <a:xfrm>
            <a:off x="838200" y="13564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sz="4800" b="1"/>
              <a:t>Treatment: no specific antiviral available</a:t>
            </a:r>
            <a:endParaRPr sz="4800" b="1"/>
          </a:p>
        </p:txBody>
      </p:sp>
      <p:sp>
        <p:nvSpPr>
          <p:cNvPr id="161" name="Google Shape;161;p52"/>
          <p:cNvSpPr txBox="1">
            <a:spLocks noGrp="1"/>
          </p:cNvSpPr>
          <p:nvPr>
            <p:ph type="body" idx="1"/>
          </p:nvPr>
        </p:nvSpPr>
        <p:spPr>
          <a:xfrm>
            <a:off x="838200" y="1381941"/>
            <a:ext cx="10822050" cy="4890855"/>
          </a:xfrm>
          <a:prstGeom prst="rect">
            <a:avLst/>
          </a:prstGeom>
          <a:noFill/>
          <a:ln>
            <a:noFill/>
          </a:ln>
        </p:spPr>
        <p:txBody>
          <a:bodyPr spcFirstLastPara="1" wrap="square" lIns="91425" tIns="45700" rIns="91425" bIns="45700" anchor="t" anchorCtr="0">
            <a:normAutofit lnSpcReduction="10000"/>
          </a:bodyPr>
          <a:lstStyle/>
          <a:p>
            <a:pPr marL="457200" lvl="0" indent="-342900" algn="l" rtl="0">
              <a:lnSpc>
                <a:spcPct val="80000"/>
              </a:lnSpc>
              <a:spcBef>
                <a:spcPts val="1000"/>
              </a:spcBef>
              <a:spcAft>
                <a:spcPts val="0"/>
              </a:spcAft>
              <a:buClr>
                <a:schemeClr val="dk1"/>
              </a:buClr>
              <a:buSzPts val="1800"/>
              <a:buChar char="•"/>
            </a:pPr>
            <a:r>
              <a:rPr lang="en-US" sz="3600" dirty="0"/>
              <a:t>Supportive care</a:t>
            </a:r>
            <a:endParaRPr dirty="0"/>
          </a:p>
          <a:p>
            <a:pPr marL="914400" lvl="1" indent="-342900" algn="l" rtl="0">
              <a:lnSpc>
                <a:spcPct val="80000"/>
              </a:lnSpc>
              <a:spcBef>
                <a:spcPts val="500"/>
              </a:spcBef>
              <a:spcAft>
                <a:spcPts val="0"/>
              </a:spcAft>
              <a:buSzPts val="1800"/>
              <a:buChar char="•"/>
            </a:pPr>
            <a:r>
              <a:rPr lang="en-US" sz="3200" dirty="0"/>
              <a:t>Ventilator considerations</a:t>
            </a:r>
            <a:endParaRPr dirty="0"/>
          </a:p>
          <a:p>
            <a:pPr marL="914400" lvl="1" indent="-342900" algn="l" rtl="0">
              <a:lnSpc>
                <a:spcPct val="80000"/>
              </a:lnSpc>
              <a:spcBef>
                <a:spcPts val="500"/>
              </a:spcBef>
              <a:spcAft>
                <a:spcPts val="0"/>
              </a:spcAft>
              <a:buSzPts val="1800"/>
              <a:buChar char="•"/>
            </a:pPr>
            <a:r>
              <a:rPr lang="en-US" sz="3200" dirty="0"/>
              <a:t>Concomitant infections (bacterial, viral, fungal)</a:t>
            </a:r>
            <a:endParaRPr dirty="0"/>
          </a:p>
          <a:p>
            <a:pPr marL="914400" lvl="1" indent="-342900" algn="l" rtl="0">
              <a:lnSpc>
                <a:spcPct val="80000"/>
              </a:lnSpc>
              <a:spcBef>
                <a:spcPts val="500"/>
              </a:spcBef>
              <a:spcAft>
                <a:spcPts val="0"/>
              </a:spcAft>
              <a:buSzPts val="1800"/>
              <a:buChar char="•"/>
            </a:pPr>
            <a:r>
              <a:rPr lang="en-US" sz="3200" dirty="0"/>
              <a:t>Corticosteroids, IL- 6/8 (tocilizumab)</a:t>
            </a:r>
            <a:endParaRPr dirty="0"/>
          </a:p>
          <a:p>
            <a:pPr marL="457200" lvl="0" indent="-342900" algn="l" rtl="0">
              <a:lnSpc>
                <a:spcPct val="80000"/>
              </a:lnSpc>
              <a:spcBef>
                <a:spcPts val="1000"/>
              </a:spcBef>
              <a:spcAft>
                <a:spcPts val="0"/>
              </a:spcAft>
              <a:buClr>
                <a:schemeClr val="dk1"/>
              </a:buClr>
              <a:buSzPts val="1800"/>
              <a:buChar char="•"/>
            </a:pPr>
            <a:r>
              <a:rPr lang="en-US" sz="3600" dirty="0"/>
              <a:t>Off the shelf/repurposed agents</a:t>
            </a:r>
            <a:endParaRPr dirty="0"/>
          </a:p>
          <a:p>
            <a:pPr marL="914400" lvl="1" indent="-342900" algn="l" rtl="0">
              <a:lnSpc>
                <a:spcPct val="80000"/>
              </a:lnSpc>
              <a:spcBef>
                <a:spcPts val="500"/>
              </a:spcBef>
              <a:spcAft>
                <a:spcPts val="0"/>
              </a:spcAft>
              <a:buSzPts val="1800"/>
              <a:buChar char="•"/>
            </a:pPr>
            <a:r>
              <a:rPr lang="en-US" sz="3200" dirty="0"/>
              <a:t>Lopinavir/ritonavir, chloroquine, penciclovir, ribavirin</a:t>
            </a:r>
            <a:endParaRPr dirty="0"/>
          </a:p>
          <a:p>
            <a:pPr marL="914400" lvl="1" indent="-342900" algn="l" rtl="0">
              <a:lnSpc>
                <a:spcPct val="80000"/>
              </a:lnSpc>
              <a:spcBef>
                <a:spcPts val="500"/>
              </a:spcBef>
              <a:spcAft>
                <a:spcPts val="0"/>
              </a:spcAft>
              <a:buSzPts val="1800"/>
              <a:buChar char="•"/>
            </a:pPr>
            <a:r>
              <a:rPr lang="en-US" sz="3200" dirty="0"/>
              <a:t>ARBs/ACE inhibitors</a:t>
            </a:r>
            <a:endParaRPr sz="3200" dirty="0"/>
          </a:p>
          <a:p>
            <a:pPr marL="457200" lvl="0" indent="-342900" algn="l" rtl="0">
              <a:lnSpc>
                <a:spcPct val="80000"/>
              </a:lnSpc>
              <a:spcBef>
                <a:spcPts val="1000"/>
              </a:spcBef>
              <a:spcAft>
                <a:spcPts val="0"/>
              </a:spcAft>
              <a:buClr>
                <a:schemeClr val="dk1"/>
              </a:buClr>
              <a:buSzPts val="1800"/>
              <a:buChar char="•"/>
            </a:pPr>
            <a:r>
              <a:rPr lang="en-US" sz="3600" dirty="0"/>
              <a:t>Experimental medications</a:t>
            </a:r>
            <a:endParaRPr dirty="0"/>
          </a:p>
          <a:p>
            <a:pPr marL="914400" lvl="1" indent="-342900" algn="l" rtl="0">
              <a:lnSpc>
                <a:spcPct val="80000"/>
              </a:lnSpc>
              <a:spcBef>
                <a:spcPts val="500"/>
              </a:spcBef>
              <a:spcAft>
                <a:spcPts val="0"/>
              </a:spcAft>
              <a:buSzPts val="1800"/>
              <a:buChar char="•"/>
            </a:pPr>
            <a:r>
              <a:rPr lang="en-US" sz="3200" dirty="0"/>
              <a:t>Favipiravir (T-705), </a:t>
            </a:r>
            <a:r>
              <a:rPr lang="en-US" sz="3200" dirty="0" err="1"/>
              <a:t>remdesivir</a:t>
            </a:r>
            <a:r>
              <a:rPr lang="en-US" sz="3200" dirty="0"/>
              <a:t> </a:t>
            </a:r>
            <a:endParaRPr dirty="0"/>
          </a:p>
          <a:p>
            <a:pPr marL="914400" lvl="1" indent="-342900" algn="l" rtl="0">
              <a:lnSpc>
                <a:spcPct val="80000"/>
              </a:lnSpc>
              <a:spcBef>
                <a:spcPts val="500"/>
              </a:spcBef>
              <a:spcAft>
                <a:spcPts val="0"/>
              </a:spcAft>
              <a:buSzPts val="1800"/>
              <a:buChar char="•"/>
            </a:pPr>
            <a:r>
              <a:rPr lang="en-US" sz="3200" dirty="0"/>
              <a:t>monoclonal antibodies</a:t>
            </a:r>
            <a:endParaRPr dirty="0"/>
          </a:p>
          <a:p>
            <a:pPr marL="914400" lvl="1" indent="-228600" algn="l" rtl="0">
              <a:lnSpc>
                <a:spcPct val="80000"/>
              </a:lnSpc>
              <a:spcBef>
                <a:spcPts val="500"/>
              </a:spcBef>
              <a:spcAft>
                <a:spcPts val="0"/>
              </a:spcAft>
              <a:buSzPts val="1800"/>
              <a:buNone/>
            </a:pPr>
            <a:endParaRPr dirty="0"/>
          </a:p>
          <a:p>
            <a:pPr marL="914400" lvl="1" indent="-228600" algn="l" rtl="0">
              <a:lnSpc>
                <a:spcPct val="80000"/>
              </a:lnSpc>
              <a:spcBef>
                <a:spcPts val="500"/>
              </a:spcBef>
              <a:spcAft>
                <a:spcPts val="0"/>
              </a:spcAft>
              <a:buSzPts val="1800"/>
              <a:buNone/>
            </a:pPr>
            <a:endParaRPr dirty="0"/>
          </a:p>
          <a:p>
            <a:pPr marL="914400" lvl="1" indent="-228600" algn="l" rtl="0">
              <a:lnSpc>
                <a:spcPct val="80000"/>
              </a:lnSpc>
              <a:spcBef>
                <a:spcPts val="500"/>
              </a:spcBef>
              <a:spcAft>
                <a:spcPts val="0"/>
              </a:spcAft>
              <a:buSzPts val="1800"/>
              <a:buNone/>
            </a:pPr>
            <a:endParaRPr dirty="0"/>
          </a:p>
          <a:p>
            <a:pPr marL="914400" lvl="1" indent="-228600" algn="l" rtl="0">
              <a:lnSpc>
                <a:spcPct val="80000"/>
              </a:lnSpc>
              <a:spcBef>
                <a:spcPts val="500"/>
              </a:spcBef>
              <a:spcAft>
                <a:spcPts val="0"/>
              </a:spcAft>
              <a:buSzPts val="1800"/>
              <a:buNone/>
            </a:pPr>
            <a:endParaRPr dirty="0"/>
          </a:p>
        </p:txBody>
      </p:sp>
      <p:pic>
        <p:nvPicPr>
          <p:cNvPr id="162" name="Google Shape;162;p52" descr="Screen Shot 2020-03-18 at 11.55.20 AM.png"/>
          <p:cNvPicPr preferRelativeResize="0"/>
          <p:nvPr/>
        </p:nvPicPr>
        <p:blipFill rotWithShape="1">
          <a:blip r:embed="rId3">
            <a:alphaModFix/>
          </a:blip>
          <a:srcRect/>
          <a:stretch/>
        </p:blipFill>
        <p:spPr>
          <a:xfrm>
            <a:off x="8461736" y="4462728"/>
            <a:ext cx="3412745" cy="2246088"/>
          </a:xfrm>
          <a:prstGeom prst="rect">
            <a:avLst/>
          </a:prstGeom>
          <a:noFill/>
          <a:ln>
            <a:noFill/>
          </a:ln>
        </p:spPr>
      </p:pic>
    </p:spTree>
    <p:extLst>
      <p:ext uri="{BB962C8B-B14F-4D97-AF65-F5344CB8AC3E}">
        <p14:creationId xmlns:p14="http://schemas.microsoft.com/office/powerpoint/2010/main" val="28886530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pic>
        <p:nvPicPr>
          <p:cNvPr id="321" name="Google Shape;321;p31" descr="Screen Shot 2020-03-14 at 9.39.16 PM.png"/>
          <p:cNvPicPr preferRelativeResize="0"/>
          <p:nvPr/>
        </p:nvPicPr>
        <p:blipFill rotWithShape="1">
          <a:blip r:embed="rId3">
            <a:alphaModFix/>
          </a:blip>
          <a:srcRect/>
          <a:stretch/>
        </p:blipFill>
        <p:spPr>
          <a:xfrm>
            <a:off x="0" y="0"/>
            <a:ext cx="12168554" cy="6858000"/>
          </a:xfrm>
          <a:prstGeom prst="rect">
            <a:avLst/>
          </a:prstGeom>
          <a:noFill/>
          <a:ln>
            <a:noFill/>
          </a:ln>
        </p:spPr>
      </p:pic>
      <p:sp>
        <p:nvSpPr>
          <p:cNvPr id="322" name="Google Shape;322;p31"/>
          <p:cNvSpPr txBox="1"/>
          <p:nvPr/>
        </p:nvSpPr>
        <p:spPr>
          <a:xfrm>
            <a:off x="8675324" y="6578218"/>
            <a:ext cx="3643675"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chemeClr val="dk1"/>
                </a:solidFill>
                <a:latin typeface="Calibri"/>
                <a:ea typeface="Calibri"/>
                <a:cs typeface="Calibri"/>
                <a:sym typeface="Calibri"/>
              </a:rPr>
              <a:t>Source: CROI Meeting, https://special.croi.capitalreach.com</a:t>
            </a:r>
            <a:endParaRPr sz="1100">
              <a:solidFill>
                <a:schemeClr val="dk1"/>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2" descr="Screen Shot 2020-03-14 at 9.39.35 PM.png"/>
          <p:cNvPicPr preferRelativeResize="0"/>
          <p:nvPr/>
        </p:nvPicPr>
        <p:blipFill rotWithShape="1">
          <a:blip r:embed="rId3">
            <a:alphaModFix/>
          </a:blip>
          <a:srcRect/>
          <a:stretch/>
        </p:blipFill>
        <p:spPr>
          <a:xfrm>
            <a:off x="0" y="0"/>
            <a:ext cx="12130675" cy="6858000"/>
          </a:xfrm>
          <a:prstGeom prst="rect">
            <a:avLst/>
          </a:prstGeom>
          <a:noFill/>
          <a:ln>
            <a:noFill/>
          </a:ln>
        </p:spPr>
      </p:pic>
      <p:sp>
        <p:nvSpPr>
          <p:cNvPr id="328" name="Google Shape;328;p32"/>
          <p:cNvSpPr txBox="1"/>
          <p:nvPr/>
        </p:nvSpPr>
        <p:spPr>
          <a:xfrm>
            <a:off x="8548325" y="6549996"/>
            <a:ext cx="3643675"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chemeClr val="dk1"/>
                </a:solidFill>
                <a:latin typeface="Calibri"/>
                <a:ea typeface="Calibri"/>
                <a:cs typeface="Calibri"/>
                <a:sym typeface="Calibri"/>
              </a:rPr>
              <a:t>Source: CROI Meeting, https://special.croi.capitalreach.com</a:t>
            </a:r>
            <a:endParaRPr sz="1100">
              <a:solidFill>
                <a:schemeClr val="dk1"/>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Resources</a:t>
            </a:r>
            <a:endParaRPr/>
          </a:p>
        </p:txBody>
      </p:sp>
      <p:sp>
        <p:nvSpPr>
          <p:cNvPr id="334" name="Google Shape;334;p33"/>
          <p:cNvSpPr txBox="1">
            <a:spLocks noGrp="1"/>
          </p:cNvSpPr>
          <p:nvPr>
            <p:ph type="body" idx="1"/>
          </p:nvPr>
        </p:nvSpPr>
        <p:spPr>
          <a:xfrm>
            <a:off x="838200" y="1430526"/>
            <a:ext cx="10515600" cy="49563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dirty="0" err="1"/>
              <a:t>Infoscope</a:t>
            </a:r>
            <a:r>
              <a:rPr lang="en-US" dirty="0"/>
              <a:t> </a:t>
            </a:r>
            <a:r>
              <a:rPr lang="en-US" sz="2400" u="sng" dirty="0">
                <a:solidFill>
                  <a:schemeClr val="hlink"/>
                </a:solidFill>
                <a:hlinkClick r:id="rId3"/>
              </a:rPr>
              <a:t>https://infoscope.mcw.edu/Coronavirus/COVID-19-FAQs.htm</a:t>
            </a:r>
            <a:endParaRPr sz="2400" dirty="0"/>
          </a:p>
          <a:p>
            <a:pPr marL="228600" lvl="0" indent="-228600" algn="l" rtl="0">
              <a:lnSpc>
                <a:spcPct val="90000"/>
              </a:lnSpc>
              <a:spcBef>
                <a:spcPts val="1000"/>
              </a:spcBef>
              <a:spcAft>
                <a:spcPts val="0"/>
              </a:spcAft>
              <a:buClr>
                <a:schemeClr val="dk1"/>
              </a:buClr>
              <a:buSzPts val="2800"/>
              <a:buChar char="•"/>
            </a:pPr>
            <a:r>
              <a:rPr lang="en-US" dirty="0"/>
              <a:t>Scout </a:t>
            </a:r>
            <a:r>
              <a:rPr lang="en-US" sz="2400" u="sng" dirty="0">
                <a:solidFill>
                  <a:schemeClr val="hlink"/>
                </a:solidFill>
                <a:hlinkClick r:id="rId4"/>
              </a:rPr>
              <a:t>https://intranet.froedtert.com</a:t>
            </a:r>
            <a:endParaRPr sz="2400" dirty="0"/>
          </a:p>
          <a:p>
            <a:pPr marL="228600" lvl="0" indent="-203200" algn="l" rtl="0">
              <a:lnSpc>
                <a:spcPct val="90000"/>
              </a:lnSpc>
              <a:spcBef>
                <a:spcPts val="1000"/>
              </a:spcBef>
              <a:spcAft>
                <a:spcPts val="0"/>
              </a:spcAft>
              <a:buSzPts val="2400"/>
              <a:buChar char="•"/>
            </a:pPr>
            <a:r>
              <a:rPr lang="en-US" dirty="0"/>
              <a:t>MCW Library </a:t>
            </a:r>
            <a:r>
              <a:rPr lang="en-US" sz="2400" u="sng" dirty="0">
                <a:solidFill>
                  <a:schemeClr val="hlink"/>
                </a:solidFill>
                <a:hlinkClick r:id="rId5"/>
              </a:rPr>
              <a:t>https://mcw.libguides.com/coronavirus</a:t>
            </a:r>
            <a:r>
              <a:rPr lang="en-US" sz="2400" dirty="0"/>
              <a:t> </a:t>
            </a:r>
            <a:endParaRPr sz="2400" dirty="0"/>
          </a:p>
          <a:p>
            <a:pPr marL="228600" lvl="0" indent="-228600" algn="l" rtl="0">
              <a:lnSpc>
                <a:spcPct val="90000"/>
              </a:lnSpc>
              <a:spcBef>
                <a:spcPts val="1000"/>
              </a:spcBef>
              <a:spcAft>
                <a:spcPts val="0"/>
              </a:spcAft>
              <a:buClr>
                <a:schemeClr val="dk1"/>
              </a:buClr>
              <a:buSzPts val="2800"/>
              <a:buChar char="•"/>
            </a:pPr>
            <a:r>
              <a:rPr lang="en-US" dirty="0"/>
              <a:t>Center for Disease Control and Prevention </a:t>
            </a:r>
            <a:r>
              <a:rPr lang="en-US" sz="2400" u="sng" dirty="0">
                <a:solidFill>
                  <a:schemeClr val="hlink"/>
                </a:solidFill>
                <a:hlinkClick r:id="rId6"/>
              </a:rPr>
              <a:t>https://www.cdc.gov/coronavirus/2019-ncov/index.html</a:t>
            </a:r>
            <a:endParaRPr sz="2400" dirty="0"/>
          </a:p>
          <a:p>
            <a:pPr marL="228600" lvl="0" indent="-228600" algn="l" rtl="0">
              <a:lnSpc>
                <a:spcPct val="90000"/>
              </a:lnSpc>
              <a:spcBef>
                <a:spcPts val="1000"/>
              </a:spcBef>
              <a:spcAft>
                <a:spcPts val="0"/>
              </a:spcAft>
              <a:buClr>
                <a:schemeClr val="dk1"/>
              </a:buClr>
              <a:buSzPts val="2800"/>
              <a:buChar char="•"/>
            </a:pPr>
            <a:r>
              <a:rPr lang="en-US" dirty="0"/>
              <a:t>Wisconsin Department of Health </a:t>
            </a:r>
            <a:r>
              <a:rPr lang="en-US" sz="2400" u="sng" dirty="0">
                <a:solidFill>
                  <a:schemeClr val="hlink"/>
                </a:solidFill>
                <a:hlinkClick r:id="rId7"/>
              </a:rPr>
              <a:t>https://www.dhs.wisconsin.gov/covid-19/index.htm</a:t>
            </a:r>
            <a:endParaRPr sz="2400" dirty="0"/>
          </a:p>
          <a:p>
            <a:pPr marL="228600" lvl="0" indent="-228600">
              <a:buSzPts val="2800"/>
            </a:pPr>
            <a:r>
              <a:rPr lang="en-US" dirty="0"/>
              <a:t>BWH Clinical Protocols: </a:t>
            </a:r>
            <a:r>
              <a:rPr lang="en-US" dirty="0">
                <a:hlinkClick r:id="rId8"/>
              </a:rPr>
              <a:t>https://www.covidprotocols.org/</a:t>
            </a:r>
            <a:r>
              <a:rPr lang="en-US" dirty="0"/>
              <a:t> </a:t>
            </a:r>
          </a:p>
          <a:p>
            <a:pPr marL="228600" lvl="0" indent="-228600" algn="l" rtl="0">
              <a:lnSpc>
                <a:spcPct val="90000"/>
              </a:lnSpc>
              <a:spcBef>
                <a:spcPts val="1000"/>
              </a:spcBef>
              <a:spcAft>
                <a:spcPts val="0"/>
              </a:spcAft>
              <a:buClr>
                <a:schemeClr val="dk1"/>
              </a:buClr>
              <a:buSzPts val="2800"/>
              <a:buChar char="•"/>
            </a:pPr>
            <a:r>
              <a:rPr lang="en-US" dirty="0"/>
              <a:t>Center for Infectious Disease Research and Policy </a:t>
            </a:r>
            <a:r>
              <a:rPr lang="en-US" sz="2400" u="sng" dirty="0">
                <a:solidFill>
                  <a:schemeClr val="hlink"/>
                </a:solidFill>
                <a:hlinkClick r:id="rId9"/>
              </a:rPr>
              <a:t>http://www.cidrap.umn.edu/covid-19</a:t>
            </a:r>
            <a:endParaRPr sz="2400" dirty="0"/>
          </a:p>
          <a:p>
            <a:pPr marL="228600" lvl="0" indent="-50800" algn="l" rtl="0">
              <a:lnSpc>
                <a:spcPct val="90000"/>
              </a:lnSpc>
              <a:spcBef>
                <a:spcPts val="1000"/>
              </a:spcBef>
              <a:spcAft>
                <a:spcPts val="0"/>
              </a:spcAft>
              <a:buClr>
                <a:schemeClr val="dk1"/>
              </a:buClr>
              <a:buSzPts val="2800"/>
              <a:buNone/>
            </a:pPr>
            <a:endParaRPr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8"/>
        <p:cNvGrpSpPr/>
        <p:nvPr/>
      </p:nvGrpSpPr>
      <p:grpSpPr>
        <a:xfrm>
          <a:off x="0" y="0"/>
          <a:ext cx="0" cy="0"/>
          <a:chOff x="0" y="0"/>
          <a:chExt cx="0" cy="0"/>
        </a:xfrm>
      </p:grpSpPr>
      <p:sp>
        <p:nvSpPr>
          <p:cNvPr id="339" name="Google Shape;339;p34"/>
          <p:cNvSpPr txBox="1">
            <a:spLocks noGrp="1"/>
          </p:cNvSpPr>
          <p:nvPr>
            <p:ph type="title"/>
          </p:nvPr>
        </p:nvSpPr>
        <p:spPr>
          <a:xfrm>
            <a:off x="3637569" y="2695222"/>
            <a:ext cx="4927875" cy="1219649"/>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262626"/>
              </a:buClr>
              <a:buSzPts val="7200"/>
              <a:buFont typeface="Arial"/>
              <a:buNone/>
            </a:pPr>
            <a:r>
              <a:rPr lang="en-US" sz="7200">
                <a:solidFill>
                  <a:srgbClr val="262626"/>
                </a:solidFill>
                <a:latin typeface="Arial"/>
                <a:ea typeface="Arial"/>
                <a:cs typeface="Arial"/>
                <a:sym typeface="Arial"/>
              </a:rPr>
              <a:t>Questions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7" name="Google Shape;107;p4" descr="Screen Shot 2020-03-14 at 9.11.10 PM.png"/>
          <p:cNvPicPr preferRelativeResize="0"/>
          <p:nvPr/>
        </p:nvPicPr>
        <p:blipFill rotWithShape="1">
          <a:blip r:embed="rId3">
            <a:alphaModFix/>
          </a:blip>
          <a:srcRect t="6662" b="10667"/>
          <a:stretch/>
        </p:blipFill>
        <p:spPr>
          <a:xfrm>
            <a:off x="1086552" y="517784"/>
            <a:ext cx="9877778" cy="6142661"/>
          </a:xfrm>
          <a:prstGeom prst="rect">
            <a:avLst/>
          </a:prstGeom>
          <a:noFill/>
          <a:ln>
            <a:noFill/>
          </a:ln>
        </p:spPr>
      </p:pic>
      <p:sp>
        <p:nvSpPr>
          <p:cNvPr id="108" name="Google Shape;108;p4"/>
          <p:cNvSpPr txBox="1"/>
          <p:nvPr/>
        </p:nvSpPr>
        <p:spPr>
          <a:xfrm>
            <a:off x="8209659" y="6592330"/>
            <a:ext cx="398234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Calibri"/>
                <a:ea typeface="Calibri"/>
                <a:cs typeface="Calibri"/>
                <a:sym typeface="Calibri"/>
              </a:rPr>
              <a:t>Source: CROI Meeting, https://special.croi.capitalreach.com</a:t>
            </a:r>
            <a:endParaRPr sz="1200">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12"/>
        <p:cNvGrpSpPr/>
        <p:nvPr/>
      </p:nvGrpSpPr>
      <p:grpSpPr>
        <a:xfrm>
          <a:off x="0" y="0"/>
          <a:ext cx="0" cy="0"/>
          <a:chOff x="0" y="0"/>
          <a:chExt cx="0" cy="0"/>
        </a:xfrm>
      </p:grpSpPr>
      <p:sp>
        <p:nvSpPr>
          <p:cNvPr id="114" name="Google Shape;114;p5"/>
          <p:cNvSpPr txBox="1"/>
          <p:nvPr/>
        </p:nvSpPr>
        <p:spPr>
          <a:xfrm>
            <a:off x="9606286" y="6581001"/>
            <a:ext cx="2585714"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https://coronavirus.jhu.edu/map.html</a:t>
            </a:r>
            <a:endParaRPr sz="1200">
              <a:solidFill>
                <a:schemeClr val="lt1"/>
              </a:solidFill>
              <a:latin typeface="Calibri"/>
              <a:ea typeface="Calibri"/>
              <a:cs typeface="Calibri"/>
              <a:sym typeface="Calibri"/>
            </a:endParaRPr>
          </a:p>
        </p:txBody>
      </p:sp>
      <p:sp>
        <p:nvSpPr>
          <p:cNvPr id="115" name="Google Shape;115;p5"/>
          <p:cNvSpPr txBox="1"/>
          <p:nvPr/>
        </p:nvSpPr>
        <p:spPr>
          <a:xfrm>
            <a:off x="4459111" y="6488668"/>
            <a:ext cx="229123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lt1"/>
                </a:solidFill>
                <a:latin typeface="Calibri"/>
                <a:ea typeface="Calibri"/>
                <a:cs typeface="Calibri"/>
                <a:sym typeface="Calibri"/>
              </a:rPr>
              <a:t>*As of March 26, 2020</a:t>
            </a:r>
            <a:endParaRPr sz="1800" dirty="0">
              <a:solidFill>
                <a:schemeClr val="lt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D2907895-1B6E-450D-B55A-64E10F71D269}"/>
              </a:ext>
            </a:extLst>
          </p:cNvPr>
          <p:cNvPicPr>
            <a:picLocks noChangeAspect="1"/>
          </p:cNvPicPr>
          <p:nvPr/>
        </p:nvPicPr>
        <p:blipFill rotWithShape="1">
          <a:blip r:embed="rId3"/>
          <a:srcRect t="8601" r="50000" b="4485"/>
          <a:stretch/>
        </p:blipFill>
        <p:spPr>
          <a:xfrm>
            <a:off x="0" y="203199"/>
            <a:ext cx="12192000" cy="6285469"/>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51BBBE-DB5D-4DBA-9A35-827DABE3414C}"/>
              </a:ext>
            </a:extLst>
          </p:cNvPr>
          <p:cNvPicPr>
            <a:picLocks noChangeAspect="1"/>
          </p:cNvPicPr>
          <p:nvPr/>
        </p:nvPicPr>
        <p:blipFill>
          <a:blip r:embed="rId2"/>
          <a:stretch>
            <a:fillRect/>
          </a:stretch>
        </p:blipFill>
        <p:spPr>
          <a:xfrm>
            <a:off x="2546430" y="1308255"/>
            <a:ext cx="6898512" cy="4982857"/>
          </a:xfrm>
          <a:prstGeom prst="rect">
            <a:avLst/>
          </a:prstGeom>
        </p:spPr>
      </p:pic>
      <p:sp>
        <p:nvSpPr>
          <p:cNvPr id="3" name="Title 2">
            <a:extLst>
              <a:ext uri="{FF2B5EF4-FFF2-40B4-BE49-F238E27FC236}">
                <a16:creationId xmlns:a16="http://schemas.microsoft.com/office/drawing/2014/main" id="{6BE81A33-07A8-4E80-9060-BD6F5ED0B1A0}"/>
              </a:ext>
            </a:extLst>
          </p:cNvPr>
          <p:cNvSpPr>
            <a:spLocks noGrp="1"/>
          </p:cNvSpPr>
          <p:nvPr>
            <p:ph type="title"/>
          </p:nvPr>
        </p:nvSpPr>
        <p:spPr>
          <a:xfrm>
            <a:off x="838200" y="98908"/>
            <a:ext cx="10515600" cy="1325563"/>
          </a:xfrm>
        </p:spPr>
        <p:txBody>
          <a:bodyPr/>
          <a:lstStyle/>
          <a:p>
            <a:r>
              <a:rPr lang="en-US" dirty="0"/>
              <a:t>COVID-19 Epidemic Curves by Countries</a:t>
            </a:r>
          </a:p>
        </p:txBody>
      </p:sp>
      <p:sp>
        <p:nvSpPr>
          <p:cNvPr id="5" name="TextBox 4">
            <a:extLst>
              <a:ext uri="{FF2B5EF4-FFF2-40B4-BE49-F238E27FC236}">
                <a16:creationId xmlns:a16="http://schemas.microsoft.com/office/drawing/2014/main" id="{F60ABA3D-8B4C-4EA1-B73D-7B8EF2FBB716}"/>
              </a:ext>
            </a:extLst>
          </p:cNvPr>
          <p:cNvSpPr txBox="1"/>
          <p:nvPr/>
        </p:nvSpPr>
        <p:spPr>
          <a:xfrm>
            <a:off x="2459620" y="6291112"/>
            <a:ext cx="7072132" cy="307777"/>
          </a:xfrm>
          <a:prstGeom prst="rect">
            <a:avLst/>
          </a:prstGeom>
          <a:noFill/>
        </p:spPr>
        <p:txBody>
          <a:bodyPr wrap="square" rtlCol="0">
            <a:spAutoFit/>
          </a:bodyPr>
          <a:lstStyle/>
          <a:p>
            <a:r>
              <a:rPr lang="en-US" dirty="0"/>
              <a:t>Downloaded 3/25/20 from Financial Times </a:t>
            </a:r>
            <a:r>
              <a:rPr lang="en-US" dirty="0">
                <a:hlinkClick r:id="rId3"/>
              </a:rPr>
              <a:t>https://www.ft.com/coronavirus-latest</a:t>
            </a:r>
            <a:r>
              <a:rPr lang="en-US" dirty="0"/>
              <a:t> </a:t>
            </a:r>
          </a:p>
        </p:txBody>
      </p:sp>
    </p:spTree>
    <p:extLst>
      <p:ext uri="{BB962C8B-B14F-4D97-AF65-F5344CB8AC3E}">
        <p14:creationId xmlns:p14="http://schemas.microsoft.com/office/powerpoint/2010/main" val="23243970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g81781b4e3f_0_4"/>
          <p:cNvSpPr txBox="1">
            <a:spLocks noGrp="1"/>
          </p:cNvSpPr>
          <p:nvPr>
            <p:ph type="title"/>
          </p:nvPr>
        </p:nvSpPr>
        <p:spPr>
          <a:xfrm>
            <a:off x="838200" y="229129"/>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Arial"/>
              <a:buNone/>
            </a:pPr>
            <a:r>
              <a:rPr lang="en-US" sz="4000" dirty="0"/>
              <a:t>COVID-19 Now a Pandemic</a:t>
            </a:r>
            <a:endParaRPr sz="5400" dirty="0"/>
          </a:p>
        </p:txBody>
      </p:sp>
      <p:sp>
        <p:nvSpPr>
          <p:cNvPr id="121" name="Google Shape;121;g81781b4e3f_0_4"/>
          <p:cNvSpPr txBox="1">
            <a:spLocks noGrp="1"/>
          </p:cNvSpPr>
          <p:nvPr>
            <p:ph type="body" idx="1"/>
          </p:nvPr>
        </p:nvSpPr>
        <p:spPr>
          <a:xfrm>
            <a:off x="838200" y="1554829"/>
            <a:ext cx="10515600" cy="4351200"/>
          </a:xfrm>
          <a:prstGeom prst="rect">
            <a:avLst/>
          </a:prstGeom>
          <a:noFill/>
          <a:ln>
            <a:noFill/>
          </a:ln>
        </p:spPr>
        <p:txBody>
          <a:bodyPr spcFirstLastPara="1" wrap="square" lIns="91425" tIns="45700" rIns="91425" bIns="45700" anchor="t" anchorCtr="0">
            <a:noAutofit/>
          </a:bodyPr>
          <a:lstStyle/>
          <a:p>
            <a:pPr marL="228600" lvl="0" indent="-228600" algn="l" rtl="0">
              <a:lnSpc>
                <a:spcPct val="80000"/>
              </a:lnSpc>
              <a:spcBef>
                <a:spcPts val="1000"/>
              </a:spcBef>
              <a:spcAft>
                <a:spcPts val="0"/>
              </a:spcAft>
              <a:buClr>
                <a:schemeClr val="dk1"/>
              </a:buClr>
              <a:buSzPts val="3330"/>
              <a:buChar char="•"/>
            </a:pPr>
            <a:r>
              <a:rPr lang="en-US" sz="3200" dirty="0"/>
              <a:t>Pandemic = global outbreak of disease</a:t>
            </a:r>
            <a:endParaRPr sz="3200" dirty="0"/>
          </a:p>
          <a:p>
            <a:pPr marL="228600" lvl="0" indent="-228600" algn="l" rtl="0">
              <a:lnSpc>
                <a:spcPct val="80000"/>
              </a:lnSpc>
              <a:spcBef>
                <a:spcPts val="1000"/>
              </a:spcBef>
              <a:spcAft>
                <a:spcPts val="0"/>
              </a:spcAft>
              <a:buClr>
                <a:schemeClr val="dk1"/>
              </a:buClr>
              <a:buSzPts val="3330"/>
              <a:buChar char="•"/>
            </a:pPr>
            <a:r>
              <a:rPr lang="en-US" sz="3200" dirty="0"/>
              <a:t>New pathogen emerges, infects people and spreads between people sustainably</a:t>
            </a:r>
          </a:p>
          <a:p>
            <a:pPr marL="228600" lvl="0" indent="-228600" algn="l" rtl="0">
              <a:lnSpc>
                <a:spcPct val="80000"/>
              </a:lnSpc>
              <a:spcBef>
                <a:spcPts val="1000"/>
              </a:spcBef>
              <a:spcAft>
                <a:spcPts val="0"/>
              </a:spcAft>
              <a:buClr>
                <a:schemeClr val="dk1"/>
              </a:buClr>
              <a:buSzPts val="3330"/>
              <a:buChar char="•"/>
            </a:pPr>
            <a:r>
              <a:rPr lang="en-US" sz="3200" dirty="0"/>
              <a:t>Worldwide spread occurs due to lack of pre-existing immunity</a:t>
            </a:r>
            <a:endParaRPr sz="3200" dirty="0"/>
          </a:p>
          <a:p>
            <a:pPr marL="228600" lvl="0" indent="-228600" algn="l" rtl="0">
              <a:lnSpc>
                <a:spcPct val="80000"/>
              </a:lnSpc>
              <a:spcBef>
                <a:spcPts val="1000"/>
              </a:spcBef>
              <a:spcAft>
                <a:spcPts val="0"/>
              </a:spcAft>
              <a:buClr>
                <a:schemeClr val="dk1"/>
              </a:buClr>
              <a:buSzPts val="3330"/>
              <a:buChar char="•"/>
            </a:pPr>
            <a:r>
              <a:rPr lang="en-US" sz="3200" dirty="0"/>
              <a:t>Cases in most countries worldwide; community spread in a growing number of countries</a:t>
            </a:r>
          </a:p>
          <a:p>
            <a:pPr marL="228600" lvl="0" indent="-228600" algn="l" rtl="0">
              <a:lnSpc>
                <a:spcPct val="80000"/>
              </a:lnSpc>
              <a:spcBef>
                <a:spcPts val="1000"/>
              </a:spcBef>
              <a:spcAft>
                <a:spcPts val="0"/>
              </a:spcAft>
              <a:buClr>
                <a:schemeClr val="dk1"/>
              </a:buClr>
              <a:buSzPts val="3330"/>
              <a:buChar char="•"/>
            </a:pPr>
            <a:r>
              <a:rPr lang="en-US" sz="3200" dirty="0"/>
              <a:t>March 11, the COVID-19 declared a pandemic by the WHO</a:t>
            </a:r>
            <a:endParaRPr sz="3200" dirty="0"/>
          </a:p>
          <a:p>
            <a:pPr marL="228600" lvl="0" indent="-228600" algn="l" rtl="0">
              <a:lnSpc>
                <a:spcPct val="80000"/>
              </a:lnSpc>
              <a:spcBef>
                <a:spcPts val="1000"/>
              </a:spcBef>
              <a:spcAft>
                <a:spcPts val="0"/>
              </a:spcAft>
              <a:buClr>
                <a:schemeClr val="dk1"/>
              </a:buClr>
              <a:buSzPts val="3330"/>
              <a:buChar char="•"/>
            </a:pPr>
            <a:r>
              <a:rPr lang="en-US" sz="3200" dirty="0"/>
              <a:t>Rapidly evolving situation and new approaches are emerging</a:t>
            </a:r>
            <a:endParaRPr sz="3200" dirty="0"/>
          </a:p>
          <a:p>
            <a:pPr marL="228600" lvl="0" indent="-17145" algn="l" rtl="0">
              <a:lnSpc>
                <a:spcPct val="80000"/>
              </a:lnSpc>
              <a:spcBef>
                <a:spcPts val="1000"/>
              </a:spcBef>
              <a:spcAft>
                <a:spcPts val="0"/>
              </a:spcAft>
              <a:buClr>
                <a:schemeClr val="dk1"/>
              </a:buClr>
              <a:buSzPts val="3330"/>
              <a:buNone/>
            </a:pPr>
            <a:endParaRPr sz="3330" dirty="0"/>
          </a:p>
        </p:txBody>
      </p:sp>
      <p:sp>
        <p:nvSpPr>
          <p:cNvPr id="122" name="Google Shape;122;g81781b4e3f_0_4"/>
          <p:cNvSpPr txBox="1"/>
          <p:nvPr/>
        </p:nvSpPr>
        <p:spPr>
          <a:xfrm>
            <a:off x="541245" y="6381000"/>
            <a:ext cx="11484000" cy="477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dirty="0">
                <a:solidFill>
                  <a:schemeClr val="dk1"/>
                </a:solidFill>
                <a:latin typeface="Calibri"/>
                <a:ea typeface="Calibri"/>
                <a:cs typeface="Calibri"/>
                <a:sym typeface="Calibri"/>
              </a:rPr>
              <a:t>Source: https://</a:t>
            </a:r>
            <a:r>
              <a:rPr lang="en-US" sz="1200" dirty="0" err="1">
                <a:solidFill>
                  <a:schemeClr val="dk1"/>
                </a:solidFill>
                <a:latin typeface="Calibri"/>
                <a:ea typeface="Calibri"/>
                <a:cs typeface="Calibri"/>
                <a:sym typeface="Calibri"/>
              </a:rPr>
              <a:t>www.cdc.gov</a:t>
            </a:r>
            <a:r>
              <a:rPr lang="en-US" sz="1200" dirty="0">
                <a:solidFill>
                  <a:schemeClr val="dk1"/>
                </a:solidFill>
                <a:latin typeface="Calibri"/>
                <a:ea typeface="Calibri"/>
                <a:cs typeface="Calibri"/>
                <a:sym typeface="Calibri"/>
              </a:rPr>
              <a:t>/coronavirus/2019-ncov/cases-updates/</a:t>
            </a:r>
            <a:r>
              <a:rPr lang="en-US" sz="1200" dirty="0" err="1">
                <a:solidFill>
                  <a:schemeClr val="dk1"/>
                </a:solidFill>
                <a:latin typeface="Calibri"/>
                <a:ea typeface="Calibri"/>
                <a:cs typeface="Calibri"/>
                <a:sym typeface="Calibri"/>
              </a:rPr>
              <a:t>summary.html?CDC_AA_refVal</a:t>
            </a:r>
            <a:r>
              <a:rPr lang="en-US" sz="1200" dirty="0">
                <a:solidFill>
                  <a:schemeClr val="dk1"/>
                </a:solidFill>
                <a:latin typeface="Calibri"/>
                <a:ea typeface="Calibri"/>
                <a:cs typeface="Calibri"/>
                <a:sym typeface="Calibri"/>
              </a:rPr>
              <a:t>=https%3A%2F%2Fwww.cdc.gov%2Fcoronavirus%2F2019-ncov%2Fsummary.html</a:t>
            </a:r>
            <a:endParaRPr sz="1200" dirty="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8" name="Google Shape;128;p6"/>
          <p:cNvSpPr/>
          <p:nvPr/>
        </p:nvSpPr>
        <p:spPr>
          <a:xfrm>
            <a:off x="7337777" y="6581001"/>
            <a:ext cx="485422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chemeClr val="dk1"/>
                </a:solidFill>
                <a:latin typeface="Calibri"/>
                <a:ea typeface="Calibri"/>
                <a:cs typeface="Calibri"/>
                <a:sym typeface="Calibri"/>
              </a:rPr>
              <a:t>https://</a:t>
            </a:r>
            <a:r>
              <a:rPr lang="en-US" sz="1200" dirty="0" err="1">
                <a:solidFill>
                  <a:schemeClr val="dk1"/>
                </a:solidFill>
                <a:latin typeface="Calibri"/>
                <a:ea typeface="Calibri"/>
                <a:cs typeface="Calibri"/>
                <a:sym typeface="Calibri"/>
              </a:rPr>
              <a:t>www.nytimes.com</a:t>
            </a:r>
            <a:r>
              <a:rPr lang="en-US" sz="1200" dirty="0">
                <a:solidFill>
                  <a:schemeClr val="dk1"/>
                </a:solidFill>
                <a:latin typeface="Calibri"/>
                <a:ea typeface="Calibri"/>
                <a:cs typeface="Calibri"/>
                <a:sym typeface="Calibri"/>
              </a:rPr>
              <a:t>/interactive/2020/world/coronavirus-</a:t>
            </a:r>
            <a:r>
              <a:rPr lang="en-US" sz="1200" dirty="0" err="1">
                <a:solidFill>
                  <a:schemeClr val="dk1"/>
                </a:solidFill>
                <a:latin typeface="Calibri"/>
                <a:ea typeface="Calibri"/>
                <a:cs typeface="Calibri"/>
                <a:sym typeface="Calibri"/>
              </a:rPr>
              <a:t>maps.html</a:t>
            </a:r>
            <a:endParaRPr sz="1200" dirty="0">
              <a:solidFill>
                <a:schemeClr val="dk1"/>
              </a:solidFill>
              <a:latin typeface="Calibri"/>
              <a:ea typeface="Calibri"/>
              <a:cs typeface="Calibri"/>
              <a:sym typeface="Calibri"/>
            </a:endParaRPr>
          </a:p>
        </p:txBody>
      </p:sp>
      <p:sp>
        <p:nvSpPr>
          <p:cNvPr id="6" name="Google Shape;129;p6"/>
          <p:cNvSpPr txBox="1"/>
          <p:nvPr/>
        </p:nvSpPr>
        <p:spPr>
          <a:xfrm>
            <a:off x="835378" y="243048"/>
            <a:ext cx="10340621"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dirty="0">
                <a:solidFill>
                  <a:schemeClr val="dk1"/>
                </a:solidFill>
                <a:latin typeface="Calibri"/>
                <a:ea typeface="Calibri"/>
                <a:cs typeface="Calibri"/>
                <a:sym typeface="Calibri"/>
              </a:rPr>
              <a:t>Number of Reported COVID-19 Cases in the US</a:t>
            </a:r>
            <a:endParaRPr dirty="0"/>
          </a:p>
        </p:txBody>
      </p:sp>
      <p:sp>
        <p:nvSpPr>
          <p:cNvPr id="7" name="Google Shape;115;p5"/>
          <p:cNvSpPr txBox="1"/>
          <p:nvPr/>
        </p:nvSpPr>
        <p:spPr>
          <a:xfrm>
            <a:off x="4377755" y="6534854"/>
            <a:ext cx="3177338"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tx1"/>
                </a:solidFill>
                <a:latin typeface="Calibri"/>
                <a:ea typeface="Calibri"/>
                <a:cs typeface="Calibri"/>
                <a:sym typeface="Calibri"/>
              </a:rPr>
              <a:t>*As of March 25, 2020  6AM</a:t>
            </a:r>
            <a:endParaRPr sz="1800" dirty="0">
              <a:solidFill>
                <a:schemeClr val="tx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D9FFD2C6-31CA-48DA-8309-2CFABBA78088}"/>
              </a:ext>
            </a:extLst>
          </p:cNvPr>
          <p:cNvPicPr>
            <a:picLocks noChangeAspect="1"/>
          </p:cNvPicPr>
          <p:nvPr/>
        </p:nvPicPr>
        <p:blipFill rotWithShape="1">
          <a:blip r:embed="rId3"/>
          <a:srcRect l="9538" t="13209" r="60105" b="12030"/>
          <a:stretch/>
        </p:blipFill>
        <p:spPr>
          <a:xfrm>
            <a:off x="2315734" y="1039907"/>
            <a:ext cx="7560530" cy="5236677"/>
          </a:xfrm>
          <a:prstGeom prst="rect">
            <a:avLst/>
          </a:prstGeom>
        </p:spPr>
      </p:pic>
    </p:spTree>
    <p:extLst>
      <p:ext uri="{BB962C8B-B14F-4D97-AF65-F5344CB8AC3E}">
        <p14:creationId xmlns:p14="http://schemas.microsoft.com/office/powerpoint/2010/main" val="2583611542"/>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DCA3C5BF47AAC49ADB9713916A33509" ma:contentTypeVersion="11" ma:contentTypeDescription="Create a new document." ma:contentTypeScope="" ma:versionID="f21e47acefcaa1323f9f274911bf9131">
  <xsd:schema xmlns:xsd="http://www.w3.org/2001/XMLSchema" xmlns:xs="http://www.w3.org/2001/XMLSchema" xmlns:p="http://schemas.microsoft.com/office/2006/metadata/properties" xmlns:ns3="fbd0e79b-3ba2-4775-90a4-1df67d0c9c7b" xmlns:ns4="fbd031ad-7aad-46ce-b190-861f20293cf6" targetNamespace="http://schemas.microsoft.com/office/2006/metadata/properties" ma:root="true" ma:fieldsID="274201652f656a577a3306a44a1dcb02" ns3:_="" ns4:_="">
    <xsd:import namespace="fbd0e79b-3ba2-4775-90a4-1df67d0c9c7b"/>
    <xsd:import namespace="fbd031ad-7aad-46ce-b190-861f20293cf6"/>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Location" minOccurs="0"/>
                <xsd:element ref="ns3:MediaServiceOCR"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d0e79b-3ba2-4775-90a4-1df67d0c9c7b"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Location" ma:index="15" nillable="true" ma:displayName="MediaServiceLocation" ma:description="" ma:internalName="MediaServiceLocatio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bd031ad-7aad-46ce-b190-861f20293cf6"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SharingHintHash" ma:index="12" nillable="true" ma:displayName="Sharing Hint Hash"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F93FBE1-E6F5-4E58-A741-1640197151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bd0e79b-3ba2-4775-90a4-1df67d0c9c7b"/>
    <ds:schemaRef ds:uri="fbd031ad-7aad-46ce-b190-861f20293cf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63881E8-B28F-4525-A532-D043C784F078}">
  <ds:schemaRefs>
    <ds:schemaRef ds:uri="http://schemas.microsoft.com/sharepoint/v3/contenttype/forms"/>
  </ds:schemaRefs>
</ds:datastoreItem>
</file>

<file path=customXml/itemProps3.xml><?xml version="1.0" encoding="utf-8"?>
<ds:datastoreItem xmlns:ds="http://schemas.openxmlformats.org/officeDocument/2006/customXml" ds:itemID="{D4D6088A-83C2-47FD-BA3C-53319D148C1A}">
  <ds:schemaRefs>
    <ds:schemaRef ds:uri="http://purl.org/dc/terms/"/>
    <ds:schemaRef ds:uri="http://schemas.microsoft.com/office/2006/documentManagement/types"/>
    <ds:schemaRef ds:uri="fbd0e79b-3ba2-4775-90a4-1df67d0c9c7b"/>
    <ds:schemaRef ds:uri="http://purl.org/dc/dcmitype/"/>
    <ds:schemaRef ds:uri="http://schemas.microsoft.com/office/infopath/2007/PartnerControls"/>
    <ds:schemaRef ds:uri="fbd031ad-7aad-46ce-b190-861f20293cf6"/>
    <ds:schemaRef ds:uri="http://purl.org/dc/elements/1.1/"/>
    <ds:schemaRef ds:uri="http://schemas.microsoft.com/office/2006/metadata/propertie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3948</TotalTime>
  <Words>1107</Words>
  <Application>Microsoft Office PowerPoint</Application>
  <PresentationFormat>Widescreen</PresentationFormat>
  <Paragraphs>136</Paragraphs>
  <Slides>46</Slides>
  <Notes>31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46</vt:i4>
      </vt:variant>
    </vt:vector>
  </HeadingPairs>
  <TitlesOfParts>
    <vt:vector size="50" baseType="lpstr">
      <vt:lpstr>Arial</vt:lpstr>
      <vt:lpstr>Calibri</vt:lpstr>
      <vt:lpstr>Helvetica</vt:lpstr>
      <vt:lpstr>Office Theme</vt:lpstr>
      <vt:lpstr>PowerPoint Presentation</vt:lpstr>
      <vt:lpstr>PowerPoint Presentation</vt:lpstr>
      <vt:lpstr>Objectives</vt:lpstr>
      <vt:lpstr>Early Events</vt:lpstr>
      <vt:lpstr>PowerPoint Presentation</vt:lpstr>
      <vt:lpstr>PowerPoint Presentation</vt:lpstr>
      <vt:lpstr>COVID-19 Epidemic Curves by Countries</vt:lpstr>
      <vt:lpstr>COVID-19 Now a Pandemic</vt:lpstr>
      <vt:lpstr>PowerPoint Presentation</vt:lpstr>
      <vt:lpstr>COVID-19 in Wisconsin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Clinical Manifestations 1099 Hospitalized Patients</vt:lpstr>
      <vt:lpstr>PowerPoint Presentation</vt:lpstr>
      <vt:lpstr>Clinical Course/Spectrum of Illness</vt:lpstr>
      <vt:lpstr>Phases of Illness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long does virus survive on surfaces? </vt:lpstr>
      <vt:lpstr>PowerPoint Presentation</vt:lpstr>
      <vt:lpstr>PowerPoint Presentation</vt:lpstr>
      <vt:lpstr>PowerPoint Presentation</vt:lpstr>
      <vt:lpstr>Impact of Social Distancing-Historical Data</vt:lpstr>
      <vt:lpstr>Impact of Social Distancing-Early COVID-19 Data</vt:lpstr>
      <vt:lpstr>NPI: Personal Action</vt:lpstr>
      <vt:lpstr>PPE and Anesthesiologist/CRNA </vt:lpstr>
      <vt:lpstr>PowerPoint Presentation</vt:lpstr>
      <vt:lpstr>PowerPoint Presentation</vt:lpstr>
      <vt:lpstr>Treatment: no specific antiviral available</vt:lpstr>
      <vt:lpstr>PowerPoint Presentation</vt:lpstr>
      <vt:lpstr>PowerPoint Presentation</vt:lpstr>
      <vt:lpstr>Resources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Sanchez, Joyce</dc:creator>
  <cp:lastModifiedBy>Fangman, John</cp:lastModifiedBy>
  <cp:revision>40</cp:revision>
  <dcterms:created xsi:type="dcterms:W3CDTF">2019-03-27T13:06:10Z</dcterms:created>
  <dcterms:modified xsi:type="dcterms:W3CDTF">2020-03-26T22:32:26Z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0x0101004DCA3C5BF47AAC49ADB9713916A33509</vt:lpwstr>
  </property>
</Properties>
</file>